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60" r:id="rId4"/>
    <p:sldId id="258" r:id="rId5"/>
    <p:sldId id="259" r:id="rId6"/>
    <p:sldId id="275" r:id="rId7"/>
    <p:sldId id="261" r:id="rId8"/>
    <p:sldId id="265" r:id="rId9"/>
    <p:sldId id="266" r:id="rId10"/>
    <p:sldId id="262" r:id="rId11"/>
    <p:sldId id="264" r:id="rId12"/>
    <p:sldId id="268" r:id="rId13"/>
    <p:sldId id="269" r:id="rId14"/>
    <p:sldId id="267" r:id="rId15"/>
    <p:sldId id="270" r:id="rId16"/>
    <p:sldId id="289" r:id="rId17"/>
    <p:sldId id="290" r:id="rId18"/>
    <p:sldId id="291" r:id="rId19"/>
    <p:sldId id="292" r:id="rId20"/>
    <p:sldId id="293" r:id="rId21"/>
    <p:sldId id="294" r:id="rId22"/>
    <p:sldId id="295" r:id="rId23"/>
    <p:sldId id="296" r:id="rId24"/>
    <p:sldId id="297" r:id="rId25"/>
    <p:sldId id="298" r:id="rId26"/>
    <p:sldId id="302" r:id="rId27"/>
    <p:sldId id="299" r:id="rId28"/>
    <p:sldId id="300" r:id="rId29"/>
    <p:sldId id="273" r:id="rId30"/>
    <p:sldId id="276" r:id="rId31"/>
    <p:sldId id="277" r:id="rId32"/>
    <p:sldId id="274" r:id="rId33"/>
    <p:sldId id="286" r:id="rId34"/>
    <p:sldId id="278" r:id="rId35"/>
    <p:sldId id="279" r:id="rId36"/>
    <p:sldId id="280" r:id="rId37"/>
    <p:sldId id="284" r:id="rId38"/>
    <p:sldId id="282" r:id="rId39"/>
    <p:sldId id="281" r:id="rId40"/>
    <p:sldId id="283" r:id="rId41"/>
    <p:sldId id="285" r:id="rId42"/>
    <p:sldId id="288" r:id="rId43"/>
    <p:sldId id="287" r:id="rId44"/>
    <p:sldId id="303" r:id="rId45"/>
    <p:sldId id="301"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690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510" autoAdjust="0"/>
  </p:normalViewPr>
  <p:slideViewPr>
    <p:cSldViewPr>
      <p:cViewPr varScale="1">
        <p:scale>
          <a:sx n="64" d="100"/>
          <a:sy n="64" d="100"/>
        </p:scale>
        <p:origin x="-780" y="-6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780803-AB58-4C51-99C3-56D08E5563CE}" type="datetimeFigureOut">
              <a:rPr lang="zh-CN" altLang="en-US" smtClean="0"/>
              <a:pPr/>
              <a:t>2017/5/24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CFD834-1ACA-48EA-901F-0BDF48FDFE4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ACFD834-1ACA-48EA-901F-0BDF48FDFE42}" type="slidenum">
              <a:rPr lang="zh-CN" altLang="en-US" smtClean="0"/>
              <a:pPr/>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05005DA-5770-4221-B480-0E03EFCD9CF6}"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t>2017/5/24</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1C2044-22CF-4FDC-9494-319BABC2D677}"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t>‹#›</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66C1D30-5F16-4F0A-ACC8-378B59F834E4}" type="datetimeFigureOut">
              <a:rPr lang="zh-CN" altLang="en-US" smtClean="0"/>
              <a:pPr/>
              <a:t>2017/5/24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5C3BC-A7C2-48F5-BA02-3E6157F515E2}"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C1D30-5F16-4F0A-ACC8-378B59F834E4}" type="datetimeFigureOut">
              <a:rPr lang="zh-CN" altLang="en-US" smtClean="0"/>
              <a:pPr/>
              <a:t>2017/5/24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5C3BC-A7C2-48F5-BA02-3E6157F515E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9.jpeg"/><Relationship Id="rId4" Type="http://schemas.openxmlformats.org/officeDocument/2006/relationships/image" Target="../media/image10.jpe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微信图片_20170512105113.jpg"/>
          <p:cNvPicPr>
            <a:picLocks noChangeAspect="1"/>
          </p:cNvPicPr>
          <p:nvPr/>
        </p:nvPicPr>
        <p:blipFill>
          <a:blip r:embed="rId2"/>
          <a:stretch>
            <a:fillRect/>
          </a:stretch>
        </p:blipFill>
        <p:spPr>
          <a:xfrm>
            <a:off x="357158" y="428604"/>
            <a:ext cx="4057246" cy="3575448"/>
          </a:xfrm>
          <a:prstGeom prst="rect">
            <a:avLst/>
          </a:prstGeom>
        </p:spPr>
      </p:pic>
      <p:sp>
        <p:nvSpPr>
          <p:cNvPr id="5" name="任意多边形 4"/>
          <p:cNvSpPr/>
          <p:nvPr/>
        </p:nvSpPr>
        <p:spPr>
          <a:xfrm>
            <a:off x="285720" y="3857628"/>
            <a:ext cx="8501122" cy="1785950"/>
          </a:xfrm>
          <a:custGeom>
            <a:avLst/>
            <a:gdLst>
              <a:gd name="connsiteX0" fmla="*/ 0 w 8501122"/>
              <a:gd name="connsiteY0" fmla="*/ 0 h 1928826"/>
              <a:gd name="connsiteX1" fmla="*/ 8501122 w 8501122"/>
              <a:gd name="connsiteY1" fmla="*/ 0 h 1928826"/>
              <a:gd name="connsiteX2" fmla="*/ 8501122 w 8501122"/>
              <a:gd name="connsiteY2" fmla="*/ 1928826 h 1928826"/>
              <a:gd name="connsiteX3" fmla="*/ 0 w 8501122"/>
              <a:gd name="connsiteY3" fmla="*/ 1928826 h 1928826"/>
              <a:gd name="connsiteX4" fmla="*/ 0 w 8501122"/>
              <a:gd name="connsiteY4" fmla="*/ 0 h 1928826"/>
              <a:gd name="connsiteX0" fmla="*/ 0 w 8501122"/>
              <a:gd name="connsiteY0" fmla="*/ 0 h 1928826"/>
              <a:gd name="connsiteX1" fmla="*/ 8501122 w 8501122"/>
              <a:gd name="connsiteY1" fmla="*/ 0 h 1928826"/>
              <a:gd name="connsiteX2" fmla="*/ 7358082 w 8501122"/>
              <a:gd name="connsiteY2" fmla="*/ 1928826 h 1928826"/>
              <a:gd name="connsiteX3" fmla="*/ 0 w 8501122"/>
              <a:gd name="connsiteY3" fmla="*/ 1928826 h 1928826"/>
              <a:gd name="connsiteX4" fmla="*/ 0 w 8501122"/>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0 w 8358214"/>
              <a:gd name="connsiteY3" fmla="*/ 1928826 h 1928826"/>
              <a:gd name="connsiteX4" fmla="*/ 0 w 8358214"/>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928778 h 1928826"/>
              <a:gd name="connsiteX4" fmla="*/ 0 w 8358214"/>
              <a:gd name="connsiteY4" fmla="*/ 0 h 1928826"/>
              <a:gd name="connsiteX0" fmla="*/ 0 w 8501026"/>
              <a:gd name="connsiteY0" fmla="*/ 0 h 1928826"/>
              <a:gd name="connsiteX1" fmla="*/ 8358214 w 8501026"/>
              <a:gd name="connsiteY1" fmla="*/ 0 h 1928826"/>
              <a:gd name="connsiteX2" fmla="*/ 8501026 w 8501026"/>
              <a:gd name="connsiteY2" fmla="*/ 1928826 h 1928826"/>
              <a:gd name="connsiteX3" fmla="*/ 428596 w 8501026"/>
              <a:gd name="connsiteY3" fmla="*/ 1928778 h 1928826"/>
              <a:gd name="connsiteX4" fmla="*/ 0 w 8501026"/>
              <a:gd name="connsiteY4" fmla="*/ 0 h 1928826"/>
              <a:gd name="connsiteX0" fmla="*/ 0 w 8358214"/>
              <a:gd name="connsiteY0" fmla="*/ 0 h 1928826"/>
              <a:gd name="connsiteX1" fmla="*/ 8358214 w 8358214"/>
              <a:gd name="connsiteY1" fmla="*/ 0 h 1928826"/>
              <a:gd name="connsiteX2" fmla="*/ 8143804 w 8358214"/>
              <a:gd name="connsiteY2" fmla="*/ 1928826 h 1928826"/>
              <a:gd name="connsiteX3" fmla="*/ 428596 w 8358214"/>
              <a:gd name="connsiteY3" fmla="*/ 1928778 h 1928826"/>
              <a:gd name="connsiteX4" fmla="*/ 0 w 8358214"/>
              <a:gd name="connsiteY4" fmla="*/ 0 h 1928826"/>
              <a:gd name="connsiteX0" fmla="*/ 0 w 8358214"/>
              <a:gd name="connsiteY0" fmla="*/ 0 h 1928826"/>
              <a:gd name="connsiteX1" fmla="*/ 8358214 w 8358214"/>
              <a:gd name="connsiteY1" fmla="*/ 0 h 1928826"/>
              <a:gd name="connsiteX2" fmla="*/ 7664943 w 8358214"/>
              <a:gd name="connsiteY2" fmla="*/ 240823 h 1928826"/>
              <a:gd name="connsiteX3" fmla="*/ 8143804 w 8358214"/>
              <a:gd name="connsiteY3" fmla="*/ 1928826 h 1928826"/>
              <a:gd name="connsiteX4" fmla="*/ 428596 w 8358214"/>
              <a:gd name="connsiteY4" fmla="*/ 1928778 h 1928826"/>
              <a:gd name="connsiteX5" fmla="*/ 0 w 8358214"/>
              <a:gd name="connsiteY5" fmla="*/ 0 h 1928826"/>
              <a:gd name="connsiteX0" fmla="*/ 0 w 8358214"/>
              <a:gd name="connsiteY0" fmla="*/ 0 h 1928826"/>
              <a:gd name="connsiteX1" fmla="*/ 8358214 w 8358214"/>
              <a:gd name="connsiteY1" fmla="*/ 0 h 1928826"/>
              <a:gd name="connsiteX2" fmla="*/ 8297046 w 8358214"/>
              <a:gd name="connsiteY2" fmla="*/ 472256 h 1928826"/>
              <a:gd name="connsiteX3" fmla="*/ 8143804 w 8358214"/>
              <a:gd name="connsiteY3" fmla="*/ 1928826 h 1928826"/>
              <a:gd name="connsiteX4" fmla="*/ 428596 w 8358214"/>
              <a:gd name="connsiteY4" fmla="*/ 1928778 h 1928826"/>
              <a:gd name="connsiteX5" fmla="*/ 0 w 8358214"/>
              <a:gd name="connsiteY5" fmla="*/ 0 h 19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214" h="1928826">
                <a:moveTo>
                  <a:pt x="0" y="0"/>
                </a:moveTo>
                <a:lnTo>
                  <a:pt x="8358214" y="0"/>
                </a:lnTo>
                <a:lnTo>
                  <a:pt x="8297046" y="472256"/>
                </a:lnTo>
                <a:lnTo>
                  <a:pt x="8143804" y="1928826"/>
                </a:lnTo>
                <a:lnTo>
                  <a:pt x="428596" y="1928778"/>
                </a:lnTo>
                <a:lnTo>
                  <a:pt x="0" y="0"/>
                </a:lnTo>
                <a:close/>
              </a:path>
            </a:pathLst>
          </a:custGeom>
          <a:solidFill>
            <a:srgbClr val="FFC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矩形 5"/>
          <p:cNvSpPr/>
          <p:nvPr/>
        </p:nvSpPr>
        <p:spPr>
          <a:xfrm>
            <a:off x="4714876" y="1714488"/>
            <a:ext cx="4143404" cy="1938992"/>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a:t>
            </a:r>
            <a:endParaRPr lang="en-US" altLang="zh-CN"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服务运营战略</a:t>
            </a:r>
            <a:endParaRPr lang="en-US" altLang="zh-CN"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及其本土化探究</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
        <p:nvSpPr>
          <p:cNvPr id="7" name="矩形 6"/>
          <p:cNvSpPr/>
          <p:nvPr/>
        </p:nvSpPr>
        <p:spPr>
          <a:xfrm>
            <a:off x="0" y="3786190"/>
            <a:ext cx="8429684" cy="1754326"/>
          </a:xfrm>
          <a:prstGeom prst="rect">
            <a:avLst/>
          </a:prstGeom>
          <a:noFill/>
        </p:spPr>
        <p:txBody>
          <a:bodyPr wrap="square" lIns="91440" tIns="45720" rIns="91440" bIns="45720">
            <a:spAutoFit/>
          </a:bodyPr>
          <a:lstStyle/>
          <a:p>
            <a:pPr algn="ctr"/>
            <a:r>
              <a:rPr lang="en-US" altLang="zh-CN"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McDonald's</a:t>
            </a:r>
          </a:p>
          <a:p>
            <a:pPr algn="ctr"/>
            <a:r>
              <a:rPr lang="en-US" altLang="zh-CN"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Operation </a:t>
            </a:r>
            <a:r>
              <a:rPr lang="en-US" altLang="zh-CN" sz="5400" b="1" dirty="0">
                <a:ln w="18415" cmpd="sng">
                  <a:solidFill>
                    <a:srgbClr val="FFFFFF"/>
                  </a:solidFill>
                  <a:prstDash val="solid"/>
                </a:ln>
                <a:solidFill>
                  <a:srgbClr val="FFFFFF"/>
                </a:solidFill>
                <a:effectLst>
                  <a:outerShdw blurRad="63500" dir="3600000" algn="tl" rotWithShape="0">
                    <a:srgbClr val="000000">
                      <a:alpha val="70000"/>
                    </a:srgbClr>
                  </a:outerShdw>
                </a:effectLst>
              </a:rPr>
              <a:t>S</a:t>
            </a:r>
            <a:r>
              <a:rPr lang="en-US" altLang="zh-CN"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trategy </a:t>
            </a:r>
            <a:endParaRPr lang="zh-CN" altLang="en-US" sz="5400" b="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TextBox 7"/>
          <p:cNvSpPr txBox="1"/>
          <p:nvPr/>
        </p:nvSpPr>
        <p:spPr>
          <a:xfrm>
            <a:off x="0" y="6211669"/>
            <a:ext cx="4071966" cy="646331"/>
          </a:xfrm>
          <a:prstGeom prst="rect">
            <a:avLst/>
          </a:prstGeom>
          <a:noFill/>
        </p:spPr>
        <p:txBody>
          <a:bodyPr wrap="square" rtlCol="0">
            <a:spAutoFit/>
          </a:bodyPr>
          <a:lstStyle/>
          <a:p>
            <a:r>
              <a:rPr lang="en-US" altLang="zh-CN" b="1" dirty="0" smtClean="0"/>
              <a:t>Group 3 </a:t>
            </a:r>
          </a:p>
          <a:p>
            <a:r>
              <a:rPr lang="zh-CN" altLang="en-US" b="1" dirty="0" smtClean="0"/>
              <a:t>组员：梁振展 杨璞开 邬亚琪 虞光捷</a:t>
            </a:r>
            <a:endParaRPr lang="zh-CN" alt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285728"/>
            <a:ext cx="8429684" cy="769441"/>
          </a:xfrm>
          <a:prstGeom prst="rect">
            <a:avLst/>
          </a:prstGeom>
          <a:noFill/>
        </p:spPr>
        <p:txBody>
          <a:bodyPr wrap="square" lIns="91440" tIns="45720" rIns="91440" bIns="45720">
            <a:spAutoFit/>
          </a:bodyPr>
          <a:lstStyle/>
          <a:p>
            <a:pPr algn="ctr"/>
            <a:r>
              <a:rPr lang="zh-CN" altLang="en-US" sz="4400" b="1" spc="50" dirty="0" smtClean="0">
                <a:ln w="12700" cmpd="sng">
                  <a:solidFill>
                    <a:srgbClr val="FFC000"/>
                  </a:solidFill>
                  <a:prstDash val="solid"/>
                </a:ln>
                <a:solidFill>
                  <a:schemeClr val="bg2">
                    <a:lumMod val="25000"/>
                  </a:schemeClr>
                </a:solidFill>
                <a:effectLst>
                  <a:glow rad="53100">
                    <a:schemeClr val="accent6">
                      <a:satMod val="180000"/>
                      <a:alpha val="30000"/>
                    </a:schemeClr>
                  </a:glow>
                </a:effectLst>
                <a:latin typeface="方正姚体" pitchFamily="2" charset="-122"/>
                <a:ea typeface="方正姚体" pitchFamily="2" charset="-122"/>
              </a:rPr>
              <a:t>麦当劳运营战略</a:t>
            </a:r>
            <a:endParaRPr lang="zh-CN" altLang="en-US" sz="4400" b="1" spc="50" dirty="0">
              <a:ln w="12700" cmpd="sng">
                <a:solidFill>
                  <a:srgbClr val="FFC000"/>
                </a:solidFill>
                <a:prstDash val="solid"/>
              </a:ln>
              <a:solidFill>
                <a:schemeClr val="bg2">
                  <a:lumMod val="25000"/>
                </a:schemeClr>
              </a:solidFill>
              <a:effectLst>
                <a:glow rad="53100">
                  <a:schemeClr val="accent6">
                    <a:satMod val="180000"/>
                    <a:alpha val="30000"/>
                  </a:schemeClr>
                </a:glow>
              </a:effectLst>
              <a:latin typeface="方正姚体" pitchFamily="2" charset="-122"/>
              <a:ea typeface="方正姚体" pitchFamily="2" charset="-122"/>
            </a:endParaRPr>
          </a:p>
        </p:txBody>
      </p:sp>
      <p:pic>
        <p:nvPicPr>
          <p:cNvPr id="7" name="图片 6" descr="201511261831473108.gif"/>
          <p:cNvPicPr>
            <a:picLocks noChangeAspect="1"/>
          </p:cNvPicPr>
          <p:nvPr/>
        </p:nvPicPr>
        <p:blipFill>
          <a:blip r:embed="rId2"/>
          <a:stretch>
            <a:fillRect/>
          </a:stretch>
        </p:blipFill>
        <p:spPr>
          <a:xfrm>
            <a:off x="0" y="1428736"/>
            <a:ext cx="9144000" cy="2165350"/>
          </a:xfrm>
          <a:prstGeom prst="rect">
            <a:avLst/>
          </a:prstGeom>
        </p:spPr>
      </p:pic>
      <p:sp>
        <p:nvSpPr>
          <p:cNvPr id="32" name="矩形 31"/>
          <p:cNvSpPr/>
          <p:nvPr/>
        </p:nvSpPr>
        <p:spPr>
          <a:xfrm>
            <a:off x="1500166" y="4000504"/>
            <a:ext cx="2357454" cy="2071702"/>
          </a:xfrm>
          <a:prstGeom prst="rect">
            <a:avLst/>
          </a:prstGeom>
          <a:solidFill>
            <a:srgbClr val="FFC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0" dirty="0" smtClean="0">
                <a:solidFill>
                  <a:srgbClr val="DD6909"/>
                </a:solidFill>
              </a:rPr>
              <a:t>快</a:t>
            </a:r>
            <a:endParaRPr lang="zh-CN" altLang="en-US" sz="9900" dirty="0">
              <a:solidFill>
                <a:srgbClr val="DD6909"/>
              </a:solidFill>
            </a:endParaRPr>
          </a:p>
        </p:txBody>
      </p:sp>
      <p:sp>
        <p:nvSpPr>
          <p:cNvPr id="33" name="矩形 32"/>
          <p:cNvSpPr/>
          <p:nvPr/>
        </p:nvSpPr>
        <p:spPr>
          <a:xfrm>
            <a:off x="5286380" y="4000504"/>
            <a:ext cx="2357454" cy="2071702"/>
          </a:xfrm>
          <a:prstGeom prst="rect">
            <a:avLst/>
          </a:prstGeom>
          <a:solidFill>
            <a:srgbClr val="FFC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0" dirty="0" smtClean="0">
                <a:solidFill>
                  <a:srgbClr val="DD6909"/>
                </a:solidFill>
              </a:rPr>
              <a:t>餐</a:t>
            </a:r>
            <a:endParaRPr lang="zh-CN" altLang="en-US" sz="9900" dirty="0">
              <a:solidFill>
                <a:srgbClr val="DD6909"/>
              </a:solidFill>
            </a:endParaRPr>
          </a:p>
        </p:txBody>
      </p:sp>
      <p:sp>
        <p:nvSpPr>
          <p:cNvPr id="35" name="TextBox 34"/>
          <p:cNvSpPr txBox="1"/>
          <p:nvPr/>
        </p:nvSpPr>
        <p:spPr>
          <a:xfrm>
            <a:off x="4071934" y="4000504"/>
            <a:ext cx="785818" cy="2092881"/>
          </a:xfrm>
          <a:prstGeom prst="rect">
            <a:avLst/>
          </a:prstGeom>
          <a:noFill/>
        </p:spPr>
        <p:txBody>
          <a:bodyPr wrap="square" rtlCol="0">
            <a:spAutoFit/>
          </a:bodyPr>
          <a:lstStyle/>
          <a:p>
            <a:r>
              <a:rPr lang="en-US" altLang="zh-CN" sz="13000" dirty="0" smtClean="0">
                <a:solidFill>
                  <a:srgbClr val="DD6909"/>
                </a:solidFill>
              </a:rPr>
              <a:t>+</a:t>
            </a:r>
            <a:endParaRPr lang="zh-CN" altLang="en-US" sz="13000" dirty="0">
              <a:solidFill>
                <a:srgbClr val="DD690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53" presetClass="entr" presetSubtype="0" fill="hold" grpId="0" nodeType="after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p:cTn id="10" dur="500" fill="hold"/>
                                        <p:tgtEl>
                                          <p:spTgt spid="35"/>
                                        </p:tgtEl>
                                        <p:attrNameLst>
                                          <p:attrName>ppt_w</p:attrName>
                                        </p:attrNameLst>
                                      </p:cBhvr>
                                      <p:tavLst>
                                        <p:tav tm="0">
                                          <p:val>
                                            <p:fltVal val="0"/>
                                          </p:val>
                                        </p:tav>
                                        <p:tav tm="100000">
                                          <p:val>
                                            <p:strVal val="#ppt_w"/>
                                          </p:val>
                                        </p:tav>
                                      </p:tavLst>
                                    </p:anim>
                                    <p:anim calcmode="lin" valueType="num">
                                      <p:cBhvr>
                                        <p:cTn id="11" dur="500" fill="hold"/>
                                        <p:tgtEl>
                                          <p:spTgt spid="35"/>
                                        </p:tgtEl>
                                        <p:attrNameLst>
                                          <p:attrName>ppt_h</p:attrName>
                                        </p:attrNameLst>
                                      </p:cBhvr>
                                      <p:tavLst>
                                        <p:tav tm="0">
                                          <p:val>
                                            <p:fltVal val="0"/>
                                          </p:val>
                                        </p:tav>
                                        <p:tav tm="100000">
                                          <p:val>
                                            <p:strVal val="#ppt_h"/>
                                          </p:val>
                                        </p:tav>
                                      </p:tavLst>
                                    </p:anim>
                                    <p:animEffect transition="in" filter="fade">
                                      <p:cBhvr>
                                        <p:cTn id="12" dur="500"/>
                                        <p:tgtEl>
                                          <p:spTgt spid="35"/>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5432.jpg"/>
          <p:cNvPicPr>
            <a:picLocks noChangeAspect="1"/>
          </p:cNvPicPr>
          <p:nvPr/>
        </p:nvPicPr>
        <p:blipFill>
          <a:blip r:embed="rId2"/>
          <a:stretch>
            <a:fillRect/>
          </a:stretch>
        </p:blipFill>
        <p:spPr>
          <a:xfrm>
            <a:off x="1285852" y="0"/>
            <a:ext cx="3929090" cy="2071702"/>
          </a:xfrm>
          <a:prstGeom prst="ellipse">
            <a:avLst/>
          </a:prstGeom>
          <a:ln>
            <a:noFill/>
          </a:ln>
          <a:effectLst>
            <a:softEdge rad="112500"/>
          </a:effectLst>
        </p:spPr>
      </p:pic>
      <p:pic>
        <p:nvPicPr>
          <p:cNvPr id="6" name="内容占位符 5" descr="QQ截图20170512171554.png"/>
          <p:cNvPicPr>
            <a:picLocks noGrp="1" noChangeAspect="1"/>
          </p:cNvPicPr>
          <p:nvPr>
            <p:ph idx="1"/>
          </p:nvPr>
        </p:nvPicPr>
        <p:blipFill>
          <a:blip r:embed="rId3"/>
          <a:stretch>
            <a:fillRect/>
          </a:stretch>
        </p:blipFill>
        <p:spPr>
          <a:xfrm>
            <a:off x="-1" y="1714488"/>
            <a:ext cx="9144001" cy="4786346"/>
          </a:xfrm>
        </p:spPr>
      </p:pic>
      <p:sp>
        <p:nvSpPr>
          <p:cNvPr id="7" name="矩形 6"/>
          <p:cNvSpPr/>
          <p:nvPr/>
        </p:nvSpPr>
        <p:spPr>
          <a:xfrm>
            <a:off x="357158" y="0"/>
            <a:ext cx="2357454" cy="2071702"/>
          </a:xfrm>
          <a:prstGeom prst="rect">
            <a:avLst/>
          </a:prstGeom>
          <a:solidFill>
            <a:srgbClr val="FFC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0" dirty="0" smtClean="0">
                <a:solidFill>
                  <a:srgbClr val="DD6909"/>
                </a:solidFill>
              </a:rPr>
              <a:t>快</a:t>
            </a:r>
            <a:endParaRPr lang="zh-CN" altLang="en-US" sz="9900" dirty="0">
              <a:solidFill>
                <a:srgbClr val="DD6909"/>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5432.jpg"/>
          <p:cNvPicPr>
            <a:picLocks noChangeAspect="1"/>
          </p:cNvPicPr>
          <p:nvPr/>
        </p:nvPicPr>
        <p:blipFill>
          <a:blip r:embed="rId2"/>
          <a:stretch>
            <a:fillRect/>
          </a:stretch>
        </p:blipFill>
        <p:spPr>
          <a:xfrm>
            <a:off x="1214414" y="0"/>
            <a:ext cx="3929090" cy="2071702"/>
          </a:xfrm>
          <a:prstGeom prst="ellipse">
            <a:avLst/>
          </a:prstGeom>
          <a:ln>
            <a:noFill/>
          </a:ln>
          <a:effectLst>
            <a:softEdge rad="112500"/>
          </a:effectLst>
        </p:spPr>
      </p:pic>
      <p:pic>
        <p:nvPicPr>
          <p:cNvPr id="10" name="内容占位符 9" descr="QQ截图20170512173147.png"/>
          <p:cNvPicPr>
            <a:picLocks noGrp="1" noChangeAspect="1"/>
          </p:cNvPicPr>
          <p:nvPr>
            <p:ph idx="1"/>
          </p:nvPr>
        </p:nvPicPr>
        <p:blipFill>
          <a:blip r:embed="rId3"/>
          <a:stretch>
            <a:fillRect/>
          </a:stretch>
        </p:blipFill>
        <p:spPr>
          <a:xfrm>
            <a:off x="0" y="1714488"/>
            <a:ext cx="9144000" cy="4929222"/>
          </a:xfrm>
        </p:spPr>
      </p:pic>
      <p:sp>
        <p:nvSpPr>
          <p:cNvPr id="5" name="矩形 4"/>
          <p:cNvSpPr/>
          <p:nvPr/>
        </p:nvSpPr>
        <p:spPr>
          <a:xfrm>
            <a:off x="285720" y="0"/>
            <a:ext cx="2357454" cy="2071702"/>
          </a:xfrm>
          <a:prstGeom prst="rect">
            <a:avLst/>
          </a:prstGeom>
          <a:solidFill>
            <a:srgbClr val="FFC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0" dirty="0" smtClean="0">
                <a:solidFill>
                  <a:srgbClr val="DD6909"/>
                </a:solidFill>
              </a:rPr>
              <a:t>餐</a:t>
            </a:r>
            <a:endParaRPr lang="zh-CN" altLang="en-US" sz="9900" dirty="0">
              <a:solidFill>
                <a:srgbClr val="DD690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285728"/>
            <a:ext cx="8429684" cy="769441"/>
          </a:xfrm>
          <a:prstGeom prst="rect">
            <a:avLst/>
          </a:prstGeom>
          <a:noFill/>
        </p:spPr>
        <p:txBody>
          <a:bodyPr wrap="square" lIns="91440" tIns="45720" rIns="91440" bIns="45720">
            <a:spAutoFit/>
          </a:bodyPr>
          <a:lstStyle/>
          <a:p>
            <a:pPr algn="ctr"/>
            <a:r>
              <a:rPr lang="zh-CN" altLang="en-US" sz="4400" b="1" spc="50" dirty="0" smtClean="0">
                <a:ln w="12700" cmpd="sng">
                  <a:solidFill>
                    <a:srgbClr val="FF0000"/>
                  </a:solidFill>
                  <a:prstDash val="solid"/>
                </a:ln>
                <a:effectLst>
                  <a:glow rad="53100">
                    <a:schemeClr val="accent6">
                      <a:satMod val="180000"/>
                      <a:alpha val="30000"/>
                    </a:schemeClr>
                  </a:glow>
                </a:effectLst>
                <a:latin typeface="方正姚体" pitchFamily="2" charset="-122"/>
                <a:ea typeface="方正姚体" pitchFamily="2" charset="-122"/>
              </a:rPr>
              <a:t>麦当劳竞争对手的本土化</a:t>
            </a:r>
            <a:endParaRPr lang="zh-CN" altLang="en-US" sz="4400" b="1" spc="50" dirty="0">
              <a:ln w="12700" cmpd="sng">
                <a:solidFill>
                  <a:srgbClr val="FF0000"/>
                </a:solidFill>
                <a:prstDash val="solid"/>
              </a:ln>
              <a:effectLst>
                <a:glow rad="53100">
                  <a:schemeClr val="accent6">
                    <a:satMod val="180000"/>
                    <a:alpha val="30000"/>
                  </a:schemeClr>
                </a:glow>
              </a:effectLst>
              <a:latin typeface="方正姚体" pitchFamily="2" charset="-122"/>
              <a:ea typeface="方正姚体" pitchFamily="2" charset="-122"/>
            </a:endParaRPr>
          </a:p>
        </p:txBody>
      </p:sp>
      <p:pic>
        <p:nvPicPr>
          <p:cNvPr id="5" name="图片 4" descr="timgAKCURCV9.jpg"/>
          <p:cNvPicPr>
            <a:picLocks noChangeAspect="1"/>
          </p:cNvPicPr>
          <p:nvPr/>
        </p:nvPicPr>
        <p:blipFill>
          <a:blip r:embed="rId2"/>
          <a:stretch>
            <a:fillRect/>
          </a:stretch>
        </p:blipFill>
        <p:spPr>
          <a:xfrm>
            <a:off x="571472" y="1500174"/>
            <a:ext cx="3643338" cy="4554172"/>
          </a:xfrm>
          <a:prstGeom prst="rect">
            <a:avLst/>
          </a:prstGeom>
        </p:spPr>
      </p:pic>
      <p:sp>
        <p:nvSpPr>
          <p:cNvPr id="6" name="椭圆形标注 5"/>
          <p:cNvSpPr/>
          <p:nvPr/>
        </p:nvSpPr>
        <p:spPr>
          <a:xfrm>
            <a:off x="4214810" y="1357298"/>
            <a:ext cx="4786346" cy="5214974"/>
          </a:xfrm>
          <a:prstGeom prst="wedgeEllipseCallout">
            <a:avLst>
              <a:gd name="adj1" fmla="val -71527"/>
              <a:gd name="adj2" fmla="val -2541"/>
            </a:avLst>
          </a:prstGeom>
          <a:solidFill>
            <a:srgbClr val="FFC000">
              <a:alpha val="53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b="1" dirty="0" smtClean="0">
                <a:solidFill>
                  <a:srgbClr val="DD6909"/>
                </a:solidFill>
              </a:rPr>
              <a:t>  </a:t>
            </a:r>
            <a:endParaRPr lang="en-US" altLang="zh-CN" b="1" dirty="0" smtClean="0">
              <a:solidFill>
                <a:srgbClr val="DD6909"/>
              </a:solidFill>
            </a:endParaRPr>
          </a:p>
          <a:p>
            <a:endParaRPr lang="en-US" altLang="zh-CN" b="1" dirty="0" smtClean="0">
              <a:solidFill>
                <a:srgbClr val="DD6909"/>
              </a:solidFill>
            </a:endParaRPr>
          </a:p>
          <a:p>
            <a:r>
              <a:rPr lang="en-US" altLang="zh-CN" b="1" dirty="0" smtClean="0">
                <a:solidFill>
                  <a:srgbClr val="DD6909"/>
                </a:solidFill>
              </a:rPr>
              <a:t>2002</a:t>
            </a:r>
            <a:r>
              <a:rPr lang="zh-CN" altLang="en-US" b="1" dirty="0" smtClean="0">
                <a:solidFill>
                  <a:srgbClr val="DD6909"/>
                </a:solidFill>
              </a:rPr>
              <a:t>年，麦当劳的竞争对手肯德基推出了两款极具中国本土特色的花式早餐粥：海鲜蛋花粥和香菇鸡肉粥，至此正式拉开了肯德基加快产品本土化的大幕。</a:t>
            </a:r>
            <a:endParaRPr lang="en-US" altLang="zh-CN" b="1" dirty="0" smtClean="0">
              <a:solidFill>
                <a:srgbClr val="DD6909"/>
              </a:solidFill>
            </a:endParaRPr>
          </a:p>
          <a:p>
            <a:r>
              <a:rPr lang="en-US" altLang="zh-CN" b="1" dirty="0" smtClean="0">
                <a:solidFill>
                  <a:srgbClr val="DD6909"/>
                </a:solidFill>
              </a:rPr>
              <a:t>    </a:t>
            </a:r>
            <a:r>
              <a:rPr lang="zh-CN" altLang="en-US" b="1" dirty="0" smtClean="0">
                <a:solidFill>
                  <a:srgbClr val="DD6909"/>
                </a:solidFill>
              </a:rPr>
              <a:t>从进入中国开始，肯德基的策略就是“立足中国、融入生活”，是“为中国而改变，全力打造‘新快餐’”。而肯德基的新快餐的定义是：美味安全、高质快捷；营养均衡、健 康生活；立足中国，创新无限。</a:t>
            </a:r>
          </a:p>
          <a:p>
            <a:endParaRPr lang="zh-CN" altLang="en-US" b="1" dirty="0" smtClean="0">
              <a:solidFill>
                <a:srgbClr val="DD6909"/>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timgR9G9I8HQ.jpg"/>
          <p:cNvPicPr>
            <a:picLocks noChangeAspect="1"/>
          </p:cNvPicPr>
          <p:nvPr/>
        </p:nvPicPr>
        <p:blipFill>
          <a:blip r:embed="rId2"/>
          <a:stretch>
            <a:fillRect/>
          </a:stretch>
        </p:blipFill>
        <p:spPr>
          <a:xfrm>
            <a:off x="142844" y="3214686"/>
            <a:ext cx="3500462" cy="3643314"/>
          </a:xfrm>
          <a:prstGeom prst="rect">
            <a:avLst/>
          </a:prstGeom>
        </p:spPr>
      </p:pic>
      <p:sp>
        <p:nvSpPr>
          <p:cNvPr id="5" name="矩形 4"/>
          <p:cNvSpPr/>
          <p:nvPr/>
        </p:nvSpPr>
        <p:spPr>
          <a:xfrm>
            <a:off x="3500430" y="500042"/>
            <a:ext cx="4929190" cy="147732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b="1" dirty="0" smtClean="0"/>
              <a:t>    2012</a:t>
            </a:r>
            <a:r>
              <a:rPr lang="zh-CN" altLang="en-US" b="1" dirty="0" smtClean="0"/>
              <a:t>年</a:t>
            </a:r>
            <a:r>
              <a:rPr lang="en-US" altLang="zh-CN" b="1" dirty="0" smtClean="0"/>
              <a:t>11</a:t>
            </a:r>
            <a:r>
              <a:rPr lang="zh-CN" altLang="en-US" b="1" dirty="0" smtClean="0"/>
              <a:t>月上旬，中国传统的早点豆浆陆续出现在了麦当劳的早餐餐单上。只不过，装盛豆浆的是印着</a:t>
            </a:r>
            <a:r>
              <a:rPr lang="en-US" altLang="zh-CN" b="1" dirty="0" smtClean="0"/>
              <a:t>Mc Cafe</a:t>
            </a:r>
            <a:r>
              <a:rPr lang="zh-CN" altLang="en-US" b="1" dirty="0" smtClean="0"/>
              <a:t>杯子，而不像肯德基那样，用的是印有红色“醇豆浆”字样的杯子，更不是敞口大瓷碗。</a:t>
            </a:r>
            <a:endParaRPr lang="zh-CN" altLang="en-US" b="1" dirty="0"/>
          </a:p>
        </p:txBody>
      </p:sp>
      <p:sp>
        <p:nvSpPr>
          <p:cNvPr id="6" name="矩形 5"/>
          <p:cNvSpPr/>
          <p:nvPr/>
        </p:nvSpPr>
        <p:spPr>
          <a:xfrm>
            <a:off x="3500430" y="1928802"/>
            <a:ext cx="4572000" cy="923330"/>
          </a:xfrm>
          <a:prstGeom prst="rect">
            <a:avLst/>
          </a:prstGeom>
        </p:spPr>
        <p:txBody>
          <a:bodyPr>
            <a:spAutoFit/>
          </a:bodyPr>
          <a:lstStyle/>
          <a:p>
            <a:r>
              <a:rPr lang="zh-CN" altLang="en-US" b="1" dirty="0" smtClean="0"/>
              <a:t>  麦当劳</a:t>
            </a:r>
            <a:r>
              <a:rPr lang="en-US" altLang="zh-CN" b="1" dirty="0" smtClean="0"/>
              <a:t>2016</a:t>
            </a:r>
            <a:r>
              <a:rPr lang="zh-CN" altLang="en-US" b="1" dirty="0" smtClean="0"/>
              <a:t>第一季度的财报显示，全球利润达到</a:t>
            </a:r>
            <a:r>
              <a:rPr lang="en-US" altLang="zh-CN" b="1" dirty="0" smtClean="0"/>
              <a:t>11</a:t>
            </a:r>
            <a:r>
              <a:rPr lang="zh-CN" altLang="en-US" b="1" dirty="0" smtClean="0"/>
              <a:t>亿美元，但是中国市场却发展缓慢，连续两年销售和门店顾客人数出现下滑。</a:t>
            </a:r>
            <a:endParaRPr lang="zh-CN" altLang="en-US" b="1" dirty="0"/>
          </a:p>
        </p:txBody>
      </p:sp>
      <p:sp>
        <p:nvSpPr>
          <p:cNvPr id="7" name="矩形 6"/>
          <p:cNvSpPr/>
          <p:nvPr/>
        </p:nvSpPr>
        <p:spPr>
          <a:xfrm>
            <a:off x="3214678" y="3857628"/>
            <a:ext cx="5643602" cy="1200329"/>
          </a:xfrm>
          <a:prstGeom prst="rect">
            <a:avLst/>
          </a:prstGeom>
          <a:noFill/>
        </p:spPr>
        <p:txBody>
          <a:bodyPr wrap="square" lIns="91440" tIns="45720" rIns="91440" bIns="45720">
            <a:spAutoFit/>
          </a:bodyPr>
          <a:lstStyle/>
          <a:p>
            <a:pPr algn="ctr"/>
            <a:r>
              <a:rPr lang="zh-CN" altLang="en-US" sz="36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麦当劳是否应该本土化？</a:t>
            </a:r>
            <a:endParaRPr lang="en-US" altLang="zh-CN" sz="36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a:p>
            <a:pPr algn="ctr"/>
            <a:r>
              <a:rPr lang="zh-CN" altLang="en-US" sz="36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如果是，应该如何本土化？</a:t>
            </a:r>
            <a:endParaRPr lang="zh-CN" altLang="en-US" sz="36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pic>
        <p:nvPicPr>
          <p:cNvPr id="8" name="图片 7" descr="timgGS09RZZ6.jpg"/>
          <p:cNvPicPr>
            <a:picLocks noChangeAspect="1"/>
          </p:cNvPicPr>
          <p:nvPr/>
        </p:nvPicPr>
        <p:blipFill>
          <a:blip r:embed="rId3"/>
          <a:stretch>
            <a:fillRect/>
          </a:stretch>
        </p:blipFill>
        <p:spPr>
          <a:xfrm>
            <a:off x="500034" y="142852"/>
            <a:ext cx="2500330" cy="3190188"/>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FYFH.jpg"/>
          <p:cNvPicPr>
            <a:picLocks noChangeAspect="1"/>
          </p:cNvPicPr>
          <p:nvPr/>
        </p:nvPicPr>
        <p:blipFill>
          <a:blip r:embed="rId2"/>
          <a:stretch>
            <a:fillRect/>
          </a:stretch>
        </p:blipFill>
        <p:spPr>
          <a:xfrm>
            <a:off x="0" y="1142984"/>
            <a:ext cx="6429420" cy="4523470"/>
          </a:xfrm>
          <a:prstGeom prst="rect">
            <a:avLst/>
          </a:prstGeom>
        </p:spPr>
      </p:pic>
      <p:sp>
        <p:nvSpPr>
          <p:cNvPr id="9" name="任意多边形 8"/>
          <p:cNvSpPr/>
          <p:nvPr/>
        </p:nvSpPr>
        <p:spPr>
          <a:xfrm>
            <a:off x="5214942" y="1285860"/>
            <a:ext cx="2500362" cy="2786106"/>
          </a:xfrm>
          <a:custGeom>
            <a:avLst/>
            <a:gdLst>
              <a:gd name="connsiteX0" fmla="*/ 0 w 2571768"/>
              <a:gd name="connsiteY0" fmla="*/ 0 h 2428892"/>
              <a:gd name="connsiteX1" fmla="*/ 2571768 w 2571768"/>
              <a:gd name="connsiteY1" fmla="*/ 0 h 2428892"/>
              <a:gd name="connsiteX2" fmla="*/ 2571768 w 2571768"/>
              <a:gd name="connsiteY2" fmla="*/ 2428892 h 2428892"/>
              <a:gd name="connsiteX3" fmla="*/ 0 w 2571768"/>
              <a:gd name="connsiteY3" fmla="*/ 2428892 h 2428892"/>
              <a:gd name="connsiteX4" fmla="*/ 0 w 2571768"/>
              <a:gd name="connsiteY4" fmla="*/ 0 h 2428892"/>
              <a:gd name="connsiteX0" fmla="*/ 285720 w 2571768"/>
              <a:gd name="connsiteY0" fmla="*/ 571480 h 2428892"/>
              <a:gd name="connsiteX1" fmla="*/ 2571768 w 2571768"/>
              <a:gd name="connsiteY1" fmla="*/ 0 h 2428892"/>
              <a:gd name="connsiteX2" fmla="*/ 2571768 w 2571768"/>
              <a:gd name="connsiteY2" fmla="*/ 2428892 h 2428892"/>
              <a:gd name="connsiteX3" fmla="*/ 0 w 2571768"/>
              <a:gd name="connsiteY3" fmla="*/ 2428892 h 2428892"/>
              <a:gd name="connsiteX4" fmla="*/ 285720 w 2571768"/>
              <a:gd name="connsiteY4" fmla="*/ 571480 h 2428892"/>
              <a:gd name="connsiteX0" fmla="*/ 285720 w 2571768"/>
              <a:gd name="connsiteY0" fmla="*/ 928694 h 2786106"/>
              <a:gd name="connsiteX1" fmla="*/ 1785918 w 2571768"/>
              <a:gd name="connsiteY1" fmla="*/ 0 h 2786106"/>
              <a:gd name="connsiteX2" fmla="*/ 2571768 w 2571768"/>
              <a:gd name="connsiteY2" fmla="*/ 2786106 h 2786106"/>
              <a:gd name="connsiteX3" fmla="*/ 0 w 2571768"/>
              <a:gd name="connsiteY3" fmla="*/ 2786106 h 2786106"/>
              <a:gd name="connsiteX4" fmla="*/ 285720 w 2571768"/>
              <a:gd name="connsiteY4"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357254 w 2929022"/>
              <a:gd name="connsiteY3" fmla="*/ 2786106 h 2786106"/>
              <a:gd name="connsiteX4" fmla="*/ 0 w 2929022"/>
              <a:gd name="connsiteY4"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357254 w 2929022"/>
              <a:gd name="connsiteY3" fmla="*/ 2786106 h 2786106"/>
              <a:gd name="connsiteX4" fmla="*/ 642347 w 2929022"/>
              <a:gd name="connsiteY4" fmla="*/ 2517099 h 2786106"/>
              <a:gd name="connsiteX5" fmla="*/ 0 w 2929022"/>
              <a:gd name="connsiteY5"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928726 w 2929022"/>
              <a:gd name="connsiteY3" fmla="*/ 2786106 h 2786106"/>
              <a:gd name="connsiteX4" fmla="*/ 642347 w 2929022"/>
              <a:gd name="connsiteY4" fmla="*/ 2517099 h 2786106"/>
              <a:gd name="connsiteX5" fmla="*/ 0 w 2929022"/>
              <a:gd name="connsiteY5" fmla="*/ 928694 h 2786106"/>
              <a:gd name="connsiteX0" fmla="*/ 0 w 3500494"/>
              <a:gd name="connsiteY0" fmla="*/ 928694 h 2786106"/>
              <a:gd name="connsiteX1" fmla="*/ 2143172 w 3500494"/>
              <a:gd name="connsiteY1" fmla="*/ 0 h 2786106"/>
              <a:gd name="connsiteX2" fmla="*/ 3500494 w 3500494"/>
              <a:gd name="connsiteY2" fmla="*/ 2428892 h 2786106"/>
              <a:gd name="connsiteX3" fmla="*/ 928726 w 3500494"/>
              <a:gd name="connsiteY3" fmla="*/ 2786106 h 2786106"/>
              <a:gd name="connsiteX4" fmla="*/ 642347 w 3500494"/>
              <a:gd name="connsiteY4" fmla="*/ 2517099 h 2786106"/>
              <a:gd name="connsiteX5" fmla="*/ 0 w 3500494"/>
              <a:gd name="connsiteY5"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928726 w 3500494"/>
              <a:gd name="connsiteY3" fmla="*/ 2786106 h 2786106"/>
              <a:gd name="connsiteX4" fmla="*/ 642347 w 3500494"/>
              <a:gd name="connsiteY4" fmla="*/ 2517099 h 2786106"/>
              <a:gd name="connsiteX5" fmla="*/ 0 w 3500494"/>
              <a:gd name="connsiteY5"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3140171 w 3500494"/>
              <a:gd name="connsiteY3" fmla="*/ 2701619 h 2786106"/>
              <a:gd name="connsiteX4" fmla="*/ 928726 w 3500494"/>
              <a:gd name="connsiteY4" fmla="*/ 2786106 h 2786106"/>
              <a:gd name="connsiteX5" fmla="*/ 642347 w 3500494"/>
              <a:gd name="connsiteY5" fmla="*/ 2517099 h 2786106"/>
              <a:gd name="connsiteX6" fmla="*/ 0 w 3500494"/>
              <a:gd name="connsiteY6"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2487289 w 3500494"/>
              <a:gd name="connsiteY3" fmla="*/ 2701619 h 2786106"/>
              <a:gd name="connsiteX4" fmla="*/ 3140171 w 3500494"/>
              <a:gd name="connsiteY4" fmla="*/ 2701619 h 2786106"/>
              <a:gd name="connsiteX5" fmla="*/ 928726 w 3500494"/>
              <a:gd name="connsiteY5" fmla="*/ 2786106 h 2786106"/>
              <a:gd name="connsiteX6" fmla="*/ 642347 w 3500494"/>
              <a:gd name="connsiteY6" fmla="*/ 2517099 h 2786106"/>
              <a:gd name="connsiteX7" fmla="*/ 0 w 3500494"/>
              <a:gd name="connsiteY7" fmla="*/ 928694 h 2786106"/>
              <a:gd name="connsiteX0" fmla="*/ 0 w 3140171"/>
              <a:gd name="connsiteY0" fmla="*/ 928694 h 2786106"/>
              <a:gd name="connsiteX1" fmla="*/ 2143172 w 3140171"/>
              <a:gd name="connsiteY1" fmla="*/ 0 h 2786106"/>
              <a:gd name="connsiteX2" fmla="*/ 2928958 w 3140171"/>
              <a:gd name="connsiteY2" fmla="*/ 2214530 h 2786106"/>
              <a:gd name="connsiteX3" fmla="*/ 2487289 w 3140171"/>
              <a:gd name="connsiteY3" fmla="*/ 2701619 h 2786106"/>
              <a:gd name="connsiteX4" fmla="*/ 3140171 w 3140171"/>
              <a:gd name="connsiteY4" fmla="*/ 2701619 h 2786106"/>
              <a:gd name="connsiteX5" fmla="*/ 928726 w 3140171"/>
              <a:gd name="connsiteY5" fmla="*/ 2786106 h 2786106"/>
              <a:gd name="connsiteX6" fmla="*/ 642347 w 3140171"/>
              <a:gd name="connsiteY6" fmla="*/ 2517099 h 2786106"/>
              <a:gd name="connsiteX7" fmla="*/ 0 w 3140171"/>
              <a:gd name="connsiteY7" fmla="*/ 928694 h 2786106"/>
              <a:gd name="connsiteX0" fmla="*/ 0 w 2928958"/>
              <a:gd name="connsiteY0" fmla="*/ 928694 h 2786106"/>
              <a:gd name="connsiteX1" fmla="*/ 2143172 w 2928958"/>
              <a:gd name="connsiteY1" fmla="*/ 0 h 2786106"/>
              <a:gd name="connsiteX2" fmla="*/ 2928958 w 2928958"/>
              <a:gd name="connsiteY2" fmla="*/ 2214530 h 2786106"/>
              <a:gd name="connsiteX3" fmla="*/ 2487289 w 2928958"/>
              <a:gd name="connsiteY3" fmla="*/ 2701619 h 2786106"/>
              <a:gd name="connsiteX4" fmla="*/ 2497197 w 2928958"/>
              <a:gd name="connsiteY4" fmla="*/ 2701619 h 2786106"/>
              <a:gd name="connsiteX5" fmla="*/ 928726 w 2928958"/>
              <a:gd name="connsiteY5" fmla="*/ 2786106 h 2786106"/>
              <a:gd name="connsiteX6" fmla="*/ 642347 w 2928958"/>
              <a:gd name="connsiteY6" fmla="*/ 2517099 h 2786106"/>
              <a:gd name="connsiteX7" fmla="*/ 0 w 2928958"/>
              <a:gd name="connsiteY7" fmla="*/ 928694 h 2786106"/>
              <a:gd name="connsiteX0" fmla="*/ 0 w 2500362"/>
              <a:gd name="connsiteY0" fmla="*/ 928694 h 2786106"/>
              <a:gd name="connsiteX1" fmla="*/ 1714576 w 2500362"/>
              <a:gd name="connsiteY1" fmla="*/ 0 h 2786106"/>
              <a:gd name="connsiteX2" fmla="*/ 2500362 w 2500362"/>
              <a:gd name="connsiteY2" fmla="*/ 2214530 h 2786106"/>
              <a:gd name="connsiteX3" fmla="*/ 2058693 w 2500362"/>
              <a:gd name="connsiteY3" fmla="*/ 2701619 h 2786106"/>
              <a:gd name="connsiteX4" fmla="*/ 2068601 w 2500362"/>
              <a:gd name="connsiteY4" fmla="*/ 2701619 h 2786106"/>
              <a:gd name="connsiteX5" fmla="*/ 500130 w 2500362"/>
              <a:gd name="connsiteY5" fmla="*/ 2786106 h 2786106"/>
              <a:gd name="connsiteX6" fmla="*/ 213751 w 2500362"/>
              <a:gd name="connsiteY6" fmla="*/ 2517099 h 2786106"/>
              <a:gd name="connsiteX7" fmla="*/ 0 w 2500362"/>
              <a:gd name="connsiteY7" fmla="*/ 928694 h 2786106"/>
              <a:gd name="connsiteX0" fmla="*/ 0 w 2500362"/>
              <a:gd name="connsiteY0" fmla="*/ 928694 h 2786106"/>
              <a:gd name="connsiteX1" fmla="*/ 1714576 w 2500362"/>
              <a:gd name="connsiteY1" fmla="*/ 0 h 2786106"/>
              <a:gd name="connsiteX2" fmla="*/ 2298487 w 2500362"/>
              <a:gd name="connsiteY2" fmla="*/ 395098 h 2786106"/>
              <a:gd name="connsiteX3" fmla="*/ 2500362 w 2500362"/>
              <a:gd name="connsiteY3" fmla="*/ 2214530 h 2786106"/>
              <a:gd name="connsiteX4" fmla="*/ 2058693 w 2500362"/>
              <a:gd name="connsiteY4" fmla="*/ 2701619 h 2786106"/>
              <a:gd name="connsiteX5" fmla="*/ 2068601 w 2500362"/>
              <a:gd name="connsiteY5" fmla="*/ 2701619 h 2786106"/>
              <a:gd name="connsiteX6" fmla="*/ 500130 w 2500362"/>
              <a:gd name="connsiteY6" fmla="*/ 2786106 h 2786106"/>
              <a:gd name="connsiteX7" fmla="*/ 213751 w 2500362"/>
              <a:gd name="connsiteY7" fmla="*/ 2517099 h 2786106"/>
              <a:gd name="connsiteX8" fmla="*/ 0 w 2500362"/>
              <a:gd name="connsiteY8"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0362" h="2786106">
                <a:moveTo>
                  <a:pt x="0" y="928694"/>
                </a:moveTo>
                <a:cubicBezTo>
                  <a:pt x="174750" y="749784"/>
                  <a:pt x="363160" y="593871"/>
                  <a:pt x="524251" y="391965"/>
                </a:cubicBezTo>
                <a:cubicBezTo>
                  <a:pt x="939651" y="261945"/>
                  <a:pt x="1317801" y="130655"/>
                  <a:pt x="1714576" y="0"/>
                </a:cubicBezTo>
                <a:lnTo>
                  <a:pt x="2298487" y="395098"/>
                </a:lnTo>
                <a:lnTo>
                  <a:pt x="2500362" y="2214530"/>
                </a:lnTo>
                <a:lnTo>
                  <a:pt x="2058693" y="2701619"/>
                </a:lnTo>
                <a:lnTo>
                  <a:pt x="2068601" y="2701619"/>
                </a:lnTo>
                <a:lnTo>
                  <a:pt x="500130" y="2786106"/>
                </a:lnTo>
                <a:lnTo>
                  <a:pt x="213751" y="2517099"/>
                </a:lnTo>
                <a:lnTo>
                  <a:pt x="0" y="928694"/>
                </a:lnTo>
                <a:close/>
              </a:path>
            </a:pathLst>
          </a:cu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15008" y="1142984"/>
            <a:ext cx="1571636" cy="3323987"/>
          </a:xfrm>
          <a:prstGeom prst="rect">
            <a:avLst/>
          </a:prstGeom>
          <a:noFill/>
        </p:spPr>
        <p:txBody>
          <a:bodyPr wrap="square" lIns="91440" tIns="45720" rIns="91440" bIns="45720">
            <a:spAutoFit/>
          </a:bodyPr>
          <a:lstStyle/>
          <a:p>
            <a:pPr algn="ctr"/>
            <a:r>
              <a:rPr lang="en-US" altLang="zh-CN" sz="21000" dirty="0" smtClean="0">
                <a:ln w="18415" cmpd="sng">
                  <a:solidFill>
                    <a:srgbClr val="FF0000"/>
                  </a:solidFill>
                  <a:prstDash val="solid"/>
                </a:ln>
                <a:solidFill>
                  <a:srgbClr val="FF0000"/>
                </a:solidFill>
                <a:effectLst>
                  <a:outerShdw blurRad="63500" dir="3600000" algn="tl" rotWithShape="0">
                    <a:srgbClr val="000000">
                      <a:alpha val="70000"/>
                    </a:srgbClr>
                  </a:outerShdw>
                </a:effectLst>
              </a:rPr>
              <a:t>2</a:t>
            </a:r>
            <a:endParaRPr lang="zh-CN" altLang="en-US" sz="21000" dirty="0">
              <a:ln w="18415" cmpd="sng">
                <a:solidFill>
                  <a:srgbClr val="FF0000"/>
                </a:solidFill>
                <a:prstDash val="solid"/>
              </a:ln>
              <a:solidFill>
                <a:srgbClr val="FF0000"/>
              </a:solidFill>
              <a:effectLst>
                <a:outerShdw blurRad="63500" dir="3600000" algn="tl" rotWithShape="0">
                  <a:srgbClr val="000000">
                    <a:alpha val="70000"/>
                  </a:srgbClr>
                </a:outerShdw>
              </a:effectLst>
            </a:endParaRPr>
          </a:p>
        </p:txBody>
      </p:sp>
      <p:sp>
        <p:nvSpPr>
          <p:cNvPr id="6" name="任意多边形 5"/>
          <p:cNvSpPr/>
          <p:nvPr/>
        </p:nvSpPr>
        <p:spPr>
          <a:xfrm>
            <a:off x="214282" y="3286124"/>
            <a:ext cx="8501122" cy="2143140"/>
          </a:xfrm>
          <a:custGeom>
            <a:avLst/>
            <a:gdLst>
              <a:gd name="connsiteX0" fmla="*/ 0 w 8501122"/>
              <a:gd name="connsiteY0" fmla="*/ 0 h 1928826"/>
              <a:gd name="connsiteX1" fmla="*/ 8501122 w 8501122"/>
              <a:gd name="connsiteY1" fmla="*/ 0 h 1928826"/>
              <a:gd name="connsiteX2" fmla="*/ 8501122 w 8501122"/>
              <a:gd name="connsiteY2" fmla="*/ 1928826 h 1928826"/>
              <a:gd name="connsiteX3" fmla="*/ 0 w 8501122"/>
              <a:gd name="connsiteY3" fmla="*/ 1928826 h 1928826"/>
              <a:gd name="connsiteX4" fmla="*/ 0 w 8501122"/>
              <a:gd name="connsiteY4" fmla="*/ 0 h 1928826"/>
              <a:gd name="connsiteX0" fmla="*/ 0 w 8501122"/>
              <a:gd name="connsiteY0" fmla="*/ 0 h 1928826"/>
              <a:gd name="connsiteX1" fmla="*/ 8501122 w 8501122"/>
              <a:gd name="connsiteY1" fmla="*/ 0 h 1928826"/>
              <a:gd name="connsiteX2" fmla="*/ 7358082 w 8501122"/>
              <a:gd name="connsiteY2" fmla="*/ 1928826 h 1928826"/>
              <a:gd name="connsiteX3" fmla="*/ 0 w 8501122"/>
              <a:gd name="connsiteY3" fmla="*/ 1928826 h 1928826"/>
              <a:gd name="connsiteX4" fmla="*/ 0 w 8501122"/>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0 w 8358214"/>
              <a:gd name="connsiteY3" fmla="*/ 1928826 h 1928826"/>
              <a:gd name="connsiteX4" fmla="*/ 0 w 8358214"/>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928778 h 1928826"/>
              <a:gd name="connsiteX4" fmla="*/ 0 w 8358214"/>
              <a:gd name="connsiteY4" fmla="*/ 0 h 1928826"/>
              <a:gd name="connsiteX0" fmla="*/ 0 w 8501026"/>
              <a:gd name="connsiteY0" fmla="*/ 0 h 1928826"/>
              <a:gd name="connsiteX1" fmla="*/ 8358214 w 8501026"/>
              <a:gd name="connsiteY1" fmla="*/ 0 h 1928826"/>
              <a:gd name="connsiteX2" fmla="*/ 8501026 w 8501026"/>
              <a:gd name="connsiteY2" fmla="*/ 1928826 h 1928826"/>
              <a:gd name="connsiteX3" fmla="*/ 428596 w 8501026"/>
              <a:gd name="connsiteY3" fmla="*/ 1928778 h 1928826"/>
              <a:gd name="connsiteX4" fmla="*/ 0 w 8501026"/>
              <a:gd name="connsiteY4" fmla="*/ 0 h 1928826"/>
              <a:gd name="connsiteX0" fmla="*/ 0 w 8358214"/>
              <a:gd name="connsiteY0" fmla="*/ 0 h 1928826"/>
              <a:gd name="connsiteX1" fmla="*/ 8358214 w 8358214"/>
              <a:gd name="connsiteY1" fmla="*/ 0 h 1928826"/>
              <a:gd name="connsiteX2" fmla="*/ 8143804 w 8358214"/>
              <a:gd name="connsiteY2" fmla="*/ 1928826 h 1928826"/>
              <a:gd name="connsiteX3" fmla="*/ 428596 w 8358214"/>
              <a:gd name="connsiteY3" fmla="*/ 1928778 h 1928826"/>
              <a:gd name="connsiteX4" fmla="*/ 0 w 8358214"/>
              <a:gd name="connsiteY4" fmla="*/ 0 h 1928826"/>
              <a:gd name="connsiteX0" fmla="*/ 0 w 8358214"/>
              <a:gd name="connsiteY0" fmla="*/ 0 h 1928826"/>
              <a:gd name="connsiteX1" fmla="*/ 8358214 w 8358214"/>
              <a:gd name="connsiteY1" fmla="*/ 0 h 1928826"/>
              <a:gd name="connsiteX2" fmla="*/ 7664943 w 8358214"/>
              <a:gd name="connsiteY2" fmla="*/ 240823 h 1928826"/>
              <a:gd name="connsiteX3" fmla="*/ 8143804 w 8358214"/>
              <a:gd name="connsiteY3" fmla="*/ 1928826 h 1928826"/>
              <a:gd name="connsiteX4" fmla="*/ 428596 w 8358214"/>
              <a:gd name="connsiteY4" fmla="*/ 1928778 h 1928826"/>
              <a:gd name="connsiteX5" fmla="*/ 0 w 8358214"/>
              <a:gd name="connsiteY5" fmla="*/ 0 h 1928826"/>
              <a:gd name="connsiteX0" fmla="*/ 0 w 8358214"/>
              <a:gd name="connsiteY0" fmla="*/ 0 h 1928826"/>
              <a:gd name="connsiteX1" fmla="*/ 8358214 w 8358214"/>
              <a:gd name="connsiteY1" fmla="*/ 0 h 1928826"/>
              <a:gd name="connsiteX2" fmla="*/ 8297046 w 8358214"/>
              <a:gd name="connsiteY2" fmla="*/ 472256 h 1928826"/>
              <a:gd name="connsiteX3" fmla="*/ 8143804 w 8358214"/>
              <a:gd name="connsiteY3" fmla="*/ 1928826 h 1928826"/>
              <a:gd name="connsiteX4" fmla="*/ 428596 w 8358214"/>
              <a:gd name="connsiteY4" fmla="*/ 1928778 h 1928826"/>
              <a:gd name="connsiteX5" fmla="*/ 0 w 8358214"/>
              <a:gd name="connsiteY5" fmla="*/ 0 h 19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214" h="1928826">
                <a:moveTo>
                  <a:pt x="0" y="0"/>
                </a:moveTo>
                <a:lnTo>
                  <a:pt x="8358214" y="0"/>
                </a:lnTo>
                <a:lnTo>
                  <a:pt x="8297046" y="472256"/>
                </a:lnTo>
                <a:lnTo>
                  <a:pt x="8143804" y="1928826"/>
                </a:lnTo>
                <a:lnTo>
                  <a:pt x="428596" y="1928778"/>
                </a:lnTo>
                <a:lnTo>
                  <a:pt x="0" y="0"/>
                </a:lnTo>
                <a:close/>
              </a:path>
            </a:pathLst>
          </a:cu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矩形 9"/>
          <p:cNvSpPr/>
          <p:nvPr/>
        </p:nvSpPr>
        <p:spPr>
          <a:xfrm>
            <a:off x="4786314" y="4000504"/>
            <a:ext cx="3071834" cy="1323439"/>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理论简述与案例分析</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截图20170522170836.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5432.jpg"/>
          <p:cNvPicPr>
            <a:picLocks noChangeAspect="1"/>
          </p:cNvPicPr>
          <p:nvPr/>
        </p:nvPicPr>
        <p:blipFill>
          <a:blip r:embed="rId2"/>
          <a:stretch>
            <a:fillRect/>
          </a:stretch>
        </p:blipFill>
        <p:spPr>
          <a:xfrm>
            <a:off x="2692400" y="0"/>
            <a:ext cx="4323715" cy="2072005"/>
          </a:xfrm>
          <a:prstGeom prst="ellipse">
            <a:avLst/>
          </a:prstGeom>
          <a:ln>
            <a:noFill/>
          </a:ln>
          <a:effectLst>
            <a:softEdge rad="112500"/>
          </a:effectLst>
        </p:spPr>
      </p:pic>
      <p:sp>
        <p:nvSpPr>
          <p:cNvPr id="7" name="矩形 6"/>
          <p:cNvSpPr/>
          <p:nvPr/>
        </p:nvSpPr>
        <p:spPr>
          <a:xfrm>
            <a:off x="93345" y="0"/>
            <a:ext cx="4137660" cy="2072005"/>
          </a:xfrm>
          <a:prstGeom prst="rect">
            <a:avLst/>
          </a:prstGeom>
          <a:solidFill>
            <a:srgbClr val="FFC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DD6909"/>
                </a:solidFill>
              </a:rPr>
              <a:t>2.1</a:t>
            </a:r>
            <a:r>
              <a:rPr lang="zh-CN" altLang="en-US" sz="6000" b="1" dirty="0">
                <a:solidFill>
                  <a:srgbClr val="DD6909"/>
                </a:solidFill>
              </a:rPr>
              <a:t>本土化</a:t>
            </a:r>
          </a:p>
        </p:txBody>
      </p:sp>
      <p:sp>
        <p:nvSpPr>
          <p:cNvPr id="6" name="矩形 5"/>
          <p:cNvSpPr/>
          <p:nvPr/>
        </p:nvSpPr>
        <p:spPr>
          <a:xfrm>
            <a:off x="3781425" y="2384425"/>
            <a:ext cx="448945" cy="403669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3345" y="2384425"/>
            <a:ext cx="166370" cy="403669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857620" y="5286388"/>
            <a:ext cx="305114" cy="1077218"/>
          </a:xfrm>
          <a:prstGeom prst="rect">
            <a:avLst/>
          </a:prstGeom>
          <a:noFill/>
        </p:spPr>
        <p:txBody>
          <a:bodyPr wrap="square" rtlCol="0" anchor="t">
            <a:spAutoFit/>
          </a:bodyPr>
          <a:lstStyle/>
          <a:p>
            <a:r>
              <a:rPr lang="en-US" altLang="zh-CN" sz="3200" dirty="0" smtClean="0">
                <a:solidFill>
                  <a:schemeClr val="bg1"/>
                </a:solidFill>
                <a:latin typeface="Broadway" panose="04040905080B02020502" pitchFamily="82" charset="0"/>
                <a:sym typeface="+mn-ea"/>
              </a:rPr>
              <a:t>02</a:t>
            </a:r>
          </a:p>
        </p:txBody>
      </p:sp>
      <p:sp>
        <p:nvSpPr>
          <p:cNvPr id="17" name="文本框 16"/>
          <p:cNvSpPr txBox="1"/>
          <p:nvPr/>
        </p:nvSpPr>
        <p:spPr>
          <a:xfrm>
            <a:off x="3793490" y="3291840"/>
            <a:ext cx="492758" cy="1077218"/>
          </a:xfrm>
          <a:prstGeom prst="rect">
            <a:avLst/>
          </a:prstGeom>
          <a:noFill/>
        </p:spPr>
        <p:txBody>
          <a:bodyPr wrap="square" rtlCol="0" anchor="t">
            <a:spAutoFit/>
          </a:bodyPr>
          <a:lstStyle/>
          <a:p>
            <a:r>
              <a:rPr lang="en-US" altLang="zh-CN" sz="3200" dirty="0" smtClean="0">
                <a:solidFill>
                  <a:schemeClr val="bg1"/>
                </a:solidFill>
                <a:latin typeface="Broadway" panose="04040905080B02020502" pitchFamily="82" charset="0"/>
                <a:sym typeface="+mn-ea"/>
              </a:rPr>
              <a:t>01</a:t>
            </a:r>
          </a:p>
        </p:txBody>
      </p:sp>
      <p:sp>
        <p:nvSpPr>
          <p:cNvPr id="19" name="文本框 18"/>
          <p:cNvSpPr txBox="1"/>
          <p:nvPr/>
        </p:nvSpPr>
        <p:spPr>
          <a:xfrm>
            <a:off x="4231005" y="2384425"/>
            <a:ext cx="4445635" cy="2651760"/>
          </a:xfrm>
          <a:prstGeom prst="rect">
            <a:avLst/>
          </a:prstGeom>
          <a:noFill/>
        </p:spPr>
        <p:txBody>
          <a:bodyPr wrap="square" rtlCol="0" anchor="t">
            <a:spAutoFit/>
          </a:bodyPr>
          <a:lstStyle/>
          <a:p>
            <a:pPr algn="l">
              <a:lnSpc>
                <a:spcPct val="120000"/>
              </a:lnSpc>
            </a:pPr>
            <a:r>
              <a:rPr lang="zh-CN" altLang="en-US" sz="2000" b="1" dirty="0">
                <a:solidFill>
                  <a:srgbClr val="595959"/>
                </a:solidFill>
                <a:latin typeface="微软雅黑" panose="020B0503020204020204" pitchFamily="34" charset="-122"/>
                <a:ea typeface="微软雅黑" panose="020B0503020204020204" pitchFamily="34" charset="-122"/>
              </a:rPr>
              <a:t>本土化是指跨国公司的海外子公司在东道国从事生产和经营活动过程中,为迅速适应东道国的经济、文化、政治环境,淡化企业的母国色彩,在人员、资金、产品零部件的来源、技术开发等方面都实施当地化策略,使其成为地道的当地公司。</a:t>
            </a:r>
          </a:p>
        </p:txBody>
      </p:sp>
      <p:pic>
        <p:nvPicPr>
          <p:cNvPr id="2" name="图片 1" descr="timg"/>
          <p:cNvPicPr>
            <a:picLocks noChangeAspect="1"/>
          </p:cNvPicPr>
          <p:nvPr/>
        </p:nvPicPr>
        <p:blipFill>
          <a:blip r:embed="rId3" cstate="print"/>
          <a:stretch>
            <a:fillRect/>
          </a:stretch>
        </p:blipFill>
        <p:spPr>
          <a:xfrm>
            <a:off x="259715" y="2384425"/>
            <a:ext cx="3615690" cy="4036060"/>
          </a:xfrm>
          <a:prstGeom prst="rect">
            <a:avLst/>
          </a:prstGeom>
        </p:spPr>
      </p:pic>
      <p:sp>
        <p:nvSpPr>
          <p:cNvPr id="3" name="文本框 2"/>
          <p:cNvSpPr txBox="1"/>
          <p:nvPr/>
        </p:nvSpPr>
        <p:spPr>
          <a:xfrm>
            <a:off x="4393565" y="5232400"/>
            <a:ext cx="4283075" cy="1188720"/>
          </a:xfrm>
          <a:prstGeom prst="rect">
            <a:avLst/>
          </a:prstGeom>
          <a:noFill/>
        </p:spPr>
        <p:txBody>
          <a:bodyPr wrap="square" rtlCol="0">
            <a:spAutoFit/>
          </a:bodyPr>
          <a:lstStyle/>
          <a:p>
            <a:pPr algn="l">
              <a:lnSpc>
                <a:spcPct val="120000"/>
              </a:lnSpc>
            </a:pPr>
            <a:r>
              <a:rPr lang="zh-CN" altLang="en-US" sz="2000" b="1" dirty="0">
                <a:solidFill>
                  <a:srgbClr val="595959"/>
                </a:solidFill>
                <a:latin typeface="微软雅黑" panose="020B0503020204020204" pitchFamily="34" charset="-122"/>
                <a:ea typeface="微软雅黑" panose="020B0503020204020204" pitchFamily="34" charset="-122"/>
              </a:rPr>
              <a:t>尊重并注重本土人文环境研究</a:t>
            </a:r>
          </a:p>
          <a:p>
            <a:pPr algn="l">
              <a:lnSpc>
                <a:spcPct val="120000"/>
              </a:lnSpc>
            </a:pPr>
            <a:r>
              <a:rPr lang="zh-CN" altLang="en-US" sz="2000" b="1" dirty="0">
                <a:solidFill>
                  <a:srgbClr val="595959"/>
                </a:solidFill>
                <a:latin typeface="微软雅黑" panose="020B0503020204020204" pitchFamily="34" charset="-122"/>
                <a:ea typeface="微软雅黑" panose="020B0503020204020204" pitchFamily="34" charset="-122"/>
              </a:rPr>
              <a:t>注重对本土消费者,各市场所在地的研究。</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5432.jpg"/>
          <p:cNvPicPr>
            <a:picLocks noChangeAspect="1"/>
          </p:cNvPicPr>
          <p:nvPr/>
        </p:nvPicPr>
        <p:blipFill>
          <a:blip r:embed="rId2"/>
          <a:stretch>
            <a:fillRect/>
          </a:stretch>
        </p:blipFill>
        <p:spPr>
          <a:xfrm>
            <a:off x="2692400" y="0"/>
            <a:ext cx="4323715" cy="2072005"/>
          </a:xfrm>
          <a:prstGeom prst="ellipse">
            <a:avLst/>
          </a:prstGeom>
          <a:ln>
            <a:noFill/>
          </a:ln>
          <a:effectLst>
            <a:softEdge rad="112500"/>
          </a:effectLst>
        </p:spPr>
      </p:pic>
      <p:sp>
        <p:nvSpPr>
          <p:cNvPr id="7" name="矩形 6"/>
          <p:cNvSpPr/>
          <p:nvPr/>
        </p:nvSpPr>
        <p:spPr>
          <a:xfrm>
            <a:off x="93345" y="0"/>
            <a:ext cx="4137660" cy="2072005"/>
          </a:xfrm>
          <a:prstGeom prst="rect">
            <a:avLst/>
          </a:prstGeom>
          <a:solidFill>
            <a:srgbClr val="FFC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DD6909"/>
                </a:solidFill>
              </a:rPr>
              <a:t>2.2</a:t>
            </a:r>
            <a:r>
              <a:rPr lang="zh-CN" altLang="zh-CN" sz="6000" b="1" dirty="0">
                <a:solidFill>
                  <a:srgbClr val="DD6909"/>
                </a:solidFill>
              </a:rPr>
              <a:t>选址</a:t>
            </a:r>
          </a:p>
        </p:txBody>
      </p:sp>
      <p:pic>
        <p:nvPicPr>
          <p:cNvPr id="4" name="图片 3" descr="timg"/>
          <p:cNvPicPr>
            <a:picLocks noChangeAspect="1"/>
          </p:cNvPicPr>
          <p:nvPr/>
        </p:nvPicPr>
        <p:blipFill>
          <a:blip r:embed="rId3"/>
          <a:stretch>
            <a:fillRect/>
          </a:stretch>
        </p:blipFill>
        <p:spPr>
          <a:xfrm>
            <a:off x="365125" y="2384425"/>
            <a:ext cx="3316605" cy="4036695"/>
          </a:xfrm>
          <a:prstGeom prst="rect">
            <a:avLst/>
          </a:prstGeom>
        </p:spPr>
      </p:pic>
      <p:sp>
        <p:nvSpPr>
          <p:cNvPr id="6" name="矩形 5"/>
          <p:cNvSpPr/>
          <p:nvPr/>
        </p:nvSpPr>
        <p:spPr>
          <a:xfrm>
            <a:off x="3781425" y="2384425"/>
            <a:ext cx="448945" cy="403669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3345" y="2384425"/>
            <a:ext cx="166370" cy="403669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752215" y="4227830"/>
            <a:ext cx="391157" cy="1077218"/>
          </a:xfrm>
          <a:prstGeom prst="rect">
            <a:avLst/>
          </a:prstGeom>
          <a:noFill/>
        </p:spPr>
        <p:txBody>
          <a:bodyPr wrap="square" rtlCol="0" anchor="t">
            <a:spAutoFit/>
          </a:bodyPr>
          <a:lstStyle/>
          <a:p>
            <a:r>
              <a:rPr lang="en-US" altLang="zh-CN" sz="3200" dirty="0" smtClean="0">
                <a:solidFill>
                  <a:schemeClr val="bg1"/>
                </a:solidFill>
                <a:latin typeface="Broadway" panose="04040905080B02020502" pitchFamily="82" charset="0"/>
                <a:sym typeface="+mn-ea"/>
              </a:rPr>
              <a:t>02</a:t>
            </a:r>
          </a:p>
        </p:txBody>
      </p:sp>
      <p:sp>
        <p:nvSpPr>
          <p:cNvPr id="16" name="文本框 15"/>
          <p:cNvSpPr txBox="1"/>
          <p:nvPr/>
        </p:nvSpPr>
        <p:spPr>
          <a:xfrm>
            <a:off x="4331335" y="2733993"/>
            <a:ext cx="4358640" cy="822960"/>
          </a:xfrm>
          <a:prstGeom prst="rect">
            <a:avLst/>
          </a:prstGeom>
          <a:noFill/>
        </p:spPr>
        <p:txBody>
          <a:bodyPr wrap="square" rtlCol="0">
            <a:spAutoFit/>
          </a:bodyPr>
          <a:lstStyle/>
          <a:p>
            <a:pPr>
              <a:lnSpc>
                <a:spcPct val="120000"/>
              </a:lnSpc>
            </a:pPr>
            <a:r>
              <a:rPr lang="zh-CN" altLang="en-US" sz="2000" b="1" dirty="0">
                <a:solidFill>
                  <a:srgbClr val="595959"/>
                </a:solidFill>
                <a:latin typeface="微软雅黑" panose="020B0503020204020204" pitchFamily="34" charset="-122"/>
                <a:ea typeface="微软雅黑" panose="020B0503020204020204" pitchFamily="34" charset="-122"/>
              </a:rPr>
              <a:t>选址是指在建筑之前对地址进行论证和决策的过程</a:t>
            </a:r>
            <a:r>
              <a:rPr lang="zh-CN" altLang="en-US" sz="2000" dirty="0">
                <a:solidFill>
                  <a:srgbClr val="595959"/>
                </a:solidFill>
                <a:latin typeface="微软雅黑" panose="020B0503020204020204" pitchFamily="34" charset="-122"/>
                <a:ea typeface="微软雅黑" panose="020B0503020204020204" pitchFamily="34" charset="-122"/>
              </a:rPr>
              <a:t>。</a:t>
            </a:r>
          </a:p>
        </p:txBody>
      </p:sp>
      <p:sp>
        <p:nvSpPr>
          <p:cNvPr id="17" name="文本框 16"/>
          <p:cNvSpPr txBox="1"/>
          <p:nvPr/>
        </p:nvSpPr>
        <p:spPr>
          <a:xfrm>
            <a:off x="3792855" y="2856230"/>
            <a:ext cx="437515" cy="579120"/>
          </a:xfrm>
          <a:prstGeom prst="rect">
            <a:avLst/>
          </a:prstGeom>
          <a:noFill/>
        </p:spPr>
        <p:txBody>
          <a:bodyPr wrap="square" rtlCol="0" anchor="t">
            <a:spAutoFit/>
          </a:bodyPr>
          <a:lstStyle/>
          <a:p>
            <a:r>
              <a:rPr lang="en-US" altLang="zh-CN" sz="3200" dirty="0" smtClean="0">
                <a:solidFill>
                  <a:schemeClr val="bg1"/>
                </a:solidFill>
                <a:latin typeface="Broadway" panose="04040905080B02020502" pitchFamily="82" charset="0"/>
                <a:sym typeface="+mn-ea"/>
              </a:rPr>
              <a:t>01</a:t>
            </a:r>
          </a:p>
        </p:txBody>
      </p:sp>
      <p:sp>
        <p:nvSpPr>
          <p:cNvPr id="19" name="文本框 18"/>
          <p:cNvSpPr txBox="1"/>
          <p:nvPr/>
        </p:nvSpPr>
        <p:spPr>
          <a:xfrm>
            <a:off x="4331335" y="3853815"/>
            <a:ext cx="4445635" cy="1554480"/>
          </a:xfrm>
          <a:prstGeom prst="rect">
            <a:avLst/>
          </a:prstGeom>
          <a:noFill/>
        </p:spPr>
        <p:txBody>
          <a:bodyPr wrap="square" rtlCol="0" anchor="t">
            <a:spAutoFit/>
          </a:bodyPr>
          <a:lstStyle/>
          <a:p>
            <a:pPr algn="l">
              <a:lnSpc>
                <a:spcPct val="120000"/>
              </a:lnSpc>
            </a:pPr>
            <a:r>
              <a:rPr lang="zh-CN" altLang="en-US" sz="2000" b="1" dirty="0">
                <a:solidFill>
                  <a:srgbClr val="595959"/>
                </a:solidFill>
                <a:latin typeface="微软雅黑" panose="020B0503020204020204" pitchFamily="34" charset="-122"/>
                <a:ea typeface="微软雅黑" panose="020B0503020204020204" pitchFamily="34" charset="-122"/>
              </a:rPr>
              <a:t>选址的重要性：投资大，差异明显；对产品的成本影响大；选址</a:t>
            </a:r>
            <a:r>
              <a:rPr lang="zh-CN" altLang="en-US" sz="2000" b="1" dirty="0" smtClean="0">
                <a:solidFill>
                  <a:srgbClr val="595959"/>
                </a:solidFill>
                <a:latin typeface="微软雅黑" panose="020B0503020204020204" pitchFamily="34" charset="-122"/>
                <a:ea typeface="微软雅黑" panose="020B0503020204020204" pitchFamily="34" charset="-122"/>
              </a:rPr>
              <a:t>决策难度大</a:t>
            </a:r>
            <a:r>
              <a:rPr lang="zh-CN" altLang="en-US" sz="2000" b="1" dirty="0">
                <a:solidFill>
                  <a:srgbClr val="595959"/>
                </a:solidFill>
                <a:latin typeface="微软雅黑" panose="020B0503020204020204" pitchFamily="34" charset="-122"/>
                <a:ea typeface="微软雅黑" panose="020B0503020204020204" pitchFamily="34" charset="-122"/>
              </a:rPr>
              <a:t>；错误的选址甚至直接导致企业投资失败。</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6665" y="376555"/>
            <a:ext cx="3801110" cy="701040"/>
          </a:xfrm>
          <a:prstGeom prst="rect">
            <a:avLst/>
          </a:prstGeom>
          <a:noFill/>
        </p:spPr>
        <p:txBody>
          <a:bodyPr wrap="none" rtlCol="0" anchor="t">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选址的影响因素</a:t>
            </a:r>
          </a:p>
        </p:txBody>
      </p:sp>
      <p:sp>
        <p:nvSpPr>
          <p:cNvPr id="3" name="圆角矩形 2"/>
          <p:cNvSpPr/>
          <p:nvPr/>
        </p:nvSpPr>
        <p:spPr>
          <a:xfrm>
            <a:off x="0" y="1285860"/>
            <a:ext cx="9144000" cy="5363845"/>
          </a:xfrm>
          <a:prstGeom prst="roundRect">
            <a:avLst/>
          </a:prstGeom>
          <a:solidFill>
            <a:srgbClr val="FFE8A3"/>
          </a:solidFill>
          <a:ln>
            <a:solidFill>
              <a:srgbClr val="000000">
                <a:alpha val="0"/>
              </a:srgb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泪滴形 6"/>
          <p:cNvSpPr/>
          <p:nvPr/>
        </p:nvSpPr>
        <p:spPr>
          <a:xfrm>
            <a:off x="4461510" y="1826260"/>
            <a:ext cx="1930400" cy="1930400"/>
          </a:xfrm>
          <a:custGeom>
            <a:avLst/>
            <a:gdLst/>
            <a:ahLst/>
            <a:cxnLst>
              <a:cxn ang="0">
                <a:pos x="0" y="965200"/>
              </a:cxn>
              <a:cxn ang="0">
                <a:pos x="965200" y="0"/>
              </a:cxn>
              <a:cxn ang="0">
                <a:pos x="1930400" y="0"/>
              </a:cxn>
              <a:cxn ang="0">
                <a:pos x="1930400" y="965200"/>
              </a:cxn>
              <a:cxn ang="0">
                <a:pos x="965200" y="1930400"/>
              </a:cxn>
              <a:cxn ang="0">
                <a:pos x="0" y="965200"/>
              </a:cxn>
            </a:cxnLst>
            <a:rect l="0" t="0" r="0" b="0"/>
            <a:pathLst>
              <a:path w="1930400" h="1930400">
                <a:moveTo>
                  <a:pt x="0" y="965200"/>
                </a:moveTo>
                <a:cubicBezTo>
                  <a:pt x="0" y="432135"/>
                  <a:pt x="432135" y="0"/>
                  <a:pt x="965200" y="0"/>
                </a:cubicBezTo>
                <a:lnTo>
                  <a:pt x="1930400" y="0"/>
                </a:lnTo>
                <a:lnTo>
                  <a:pt x="1930400" y="965200"/>
                </a:lnTo>
                <a:cubicBezTo>
                  <a:pt x="1930400" y="1498265"/>
                  <a:pt x="1498265" y="1930400"/>
                  <a:pt x="965200" y="1930400"/>
                </a:cubicBezTo>
                <a:cubicBezTo>
                  <a:pt x="432135" y="1930400"/>
                  <a:pt x="0" y="1498265"/>
                  <a:pt x="0" y="965200"/>
                </a:cubicBezTo>
                <a:close/>
              </a:path>
            </a:pathLst>
          </a:custGeom>
          <a:solidFill>
            <a:schemeClr val="bg1">
              <a:alpha val="39999"/>
            </a:schemeClr>
          </a:solidFill>
          <a:ln w="9525">
            <a:noFill/>
          </a:ln>
        </p:spPr>
        <p:txBody>
          <a:bodyPr/>
          <a:lstStyle/>
          <a:p>
            <a:pPr algn="ctr"/>
            <a:endParaRPr lang="zh-CN" altLang="en-US" dirty="0"/>
          </a:p>
          <a:p>
            <a:pPr algn="ctr"/>
            <a:endParaRPr lang="zh-CN" altLang="en-US" dirty="0"/>
          </a:p>
          <a:p>
            <a:pPr algn="ctr"/>
            <a:endParaRPr lang="zh-CN" altLang="en-US" dirty="0"/>
          </a:p>
        </p:txBody>
      </p:sp>
      <p:sp>
        <p:nvSpPr>
          <p:cNvPr id="5" name="泪滴形 7"/>
          <p:cNvSpPr/>
          <p:nvPr/>
        </p:nvSpPr>
        <p:spPr>
          <a:xfrm rot="10800000">
            <a:off x="2531110" y="3756660"/>
            <a:ext cx="1930400" cy="1930400"/>
          </a:xfrm>
          <a:custGeom>
            <a:avLst/>
            <a:gdLst/>
            <a:ahLst/>
            <a:cxnLst>
              <a:cxn ang="0">
                <a:pos x="0" y="965200"/>
              </a:cxn>
              <a:cxn ang="0">
                <a:pos x="965200" y="0"/>
              </a:cxn>
              <a:cxn ang="0">
                <a:pos x="1930400" y="0"/>
              </a:cxn>
              <a:cxn ang="0">
                <a:pos x="1930400" y="965200"/>
              </a:cxn>
              <a:cxn ang="0">
                <a:pos x="965200" y="1930400"/>
              </a:cxn>
              <a:cxn ang="0">
                <a:pos x="0" y="965200"/>
              </a:cxn>
            </a:cxnLst>
            <a:rect l="0" t="0" r="0" b="0"/>
            <a:pathLst>
              <a:path w="1930400" h="1930400">
                <a:moveTo>
                  <a:pt x="0" y="965200"/>
                </a:moveTo>
                <a:cubicBezTo>
                  <a:pt x="0" y="432135"/>
                  <a:pt x="432135" y="0"/>
                  <a:pt x="965200" y="0"/>
                </a:cubicBezTo>
                <a:lnTo>
                  <a:pt x="1930400" y="0"/>
                </a:lnTo>
                <a:lnTo>
                  <a:pt x="1930400" y="965200"/>
                </a:lnTo>
                <a:cubicBezTo>
                  <a:pt x="1930400" y="1498265"/>
                  <a:pt x="1498265" y="1930400"/>
                  <a:pt x="965200" y="1930400"/>
                </a:cubicBezTo>
                <a:cubicBezTo>
                  <a:pt x="432135" y="1930400"/>
                  <a:pt x="0" y="1498265"/>
                  <a:pt x="0" y="965200"/>
                </a:cubicBezTo>
                <a:close/>
              </a:path>
            </a:pathLst>
          </a:custGeom>
          <a:solidFill>
            <a:schemeClr val="bg1">
              <a:alpha val="39999"/>
            </a:schemeClr>
          </a:solidFill>
          <a:ln w="9525">
            <a:noFill/>
          </a:ln>
        </p:spPr>
        <p:txBody>
          <a:bodyPr/>
          <a:lstStyle/>
          <a:p>
            <a:endParaRPr lang="zh-CN" altLang="en-US"/>
          </a:p>
        </p:txBody>
      </p:sp>
      <p:sp>
        <p:nvSpPr>
          <p:cNvPr id="6" name="泪滴形 8"/>
          <p:cNvSpPr/>
          <p:nvPr/>
        </p:nvSpPr>
        <p:spPr>
          <a:xfrm rot="-10800000" flipH="1">
            <a:off x="4461510" y="3756660"/>
            <a:ext cx="2001838" cy="1930400"/>
          </a:xfrm>
          <a:custGeom>
            <a:avLst/>
            <a:gdLst/>
            <a:ahLst/>
            <a:cxnLst>
              <a:cxn ang="0">
                <a:pos x="0" y="965200"/>
              </a:cxn>
              <a:cxn ang="0">
                <a:pos x="1001237" y="0"/>
              </a:cxn>
              <a:cxn ang="0">
                <a:pos x="2002474" y="0"/>
              </a:cxn>
              <a:cxn ang="0">
                <a:pos x="2002474" y="965200"/>
              </a:cxn>
              <a:cxn ang="0">
                <a:pos x="1001237" y="1930400"/>
              </a:cxn>
              <a:cxn ang="0">
                <a:pos x="0" y="965200"/>
              </a:cxn>
            </a:cxnLst>
            <a:rect l="0" t="0" r="0" b="0"/>
            <a:pathLst>
              <a:path w="2001520" h="1930400">
                <a:moveTo>
                  <a:pt x="0" y="965200"/>
                </a:moveTo>
                <a:cubicBezTo>
                  <a:pt x="0" y="432135"/>
                  <a:pt x="448056" y="0"/>
                  <a:pt x="1000760" y="0"/>
                </a:cubicBezTo>
                <a:lnTo>
                  <a:pt x="2001520" y="0"/>
                </a:lnTo>
                <a:lnTo>
                  <a:pt x="2001520" y="965200"/>
                </a:lnTo>
                <a:cubicBezTo>
                  <a:pt x="2001520" y="1498265"/>
                  <a:pt x="1553464" y="1930400"/>
                  <a:pt x="1000760" y="1930400"/>
                </a:cubicBezTo>
                <a:cubicBezTo>
                  <a:pt x="448056" y="1930400"/>
                  <a:pt x="0" y="1498265"/>
                  <a:pt x="0" y="965200"/>
                </a:cubicBezTo>
                <a:close/>
              </a:path>
            </a:pathLst>
          </a:custGeom>
          <a:solidFill>
            <a:schemeClr val="bg1">
              <a:alpha val="79999"/>
            </a:schemeClr>
          </a:solidFill>
          <a:ln w="9525">
            <a:noFill/>
          </a:ln>
        </p:spPr>
        <p:txBody>
          <a:bodyPr/>
          <a:lstStyle/>
          <a:p>
            <a:endParaRPr lang="zh-CN" altLang="en-US"/>
          </a:p>
        </p:txBody>
      </p:sp>
      <p:sp>
        <p:nvSpPr>
          <p:cNvPr id="7" name="泪滴形 9"/>
          <p:cNvSpPr/>
          <p:nvPr/>
        </p:nvSpPr>
        <p:spPr>
          <a:xfrm rot="-10800000" flipV="1">
            <a:off x="2526348" y="1826260"/>
            <a:ext cx="1939925" cy="1930400"/>
          </a:xfrm>
          <a:custGeom>
            <a:avLst/>
            <a:gdLst/>
            <a:ahLst/>
            <a:cxnLst>
              <a:cxn ang="0">
                <a:pos x="0" y="965200"/>
              </a:cxn>
              <a:cxn ang="0">
                <a:pos x="969327" y="0"/>
              </a:cxn>
              <a:cxn ang="0">
                <a:pos x="1938653" y="0"/>
              </a:cxn>
              <a:cxn ang="0">
                <a:pos x="1938653" y="965200"/>
              </a:cxn>
              <a:cxn ang="0">
                <a:pos x="969326" y="1930400"/>
              </a:cxn>
              <a:cxn ang="0">
                <a:pos x="-1" y="965200"/>
              </a:cxn>
              <a:cxn ang="0">
                <a:pos x="0" y="965200"/>
              </a:cxn>
            </a:cxnLst>
            <a:rect l="0" t="0" r="0" b="0"/>
            <a:pathLst>
              <a:path w="1940561" h="1930400">
                <a:moveTo>
                  <a:pt x="0" y="965200"/>
                </a:moveTo>
                <a:cubicBezTo>
                  <a:pt x="0" y="432135"/>
                  <a:pt x="434410" y="0"/>
                  <a:pt x="970281" y="0"/>
                </a:cubicBezTo>
                <a:lnTo>
                  <a:pt x="1940561" y="0"/>
                </a:lnTo>
                <a:lnTo>
                  <a:pt x="1940561" y="965200"/>
                </a:lnTo>
                <a:cubicBezTo>
                  <a:pt x="1940561" y="1498265"/>
                  <a:pt x="1506151" y="1930400"/>
                  <a:pt x="970280" y="1930400"/>
                </a:cubicBezTo>
                <a:cubicBezTo>
                  <a:pt x="434409" y="1930400"/>
                  <a:pt x="-1" y="1498265"/>
                  <a:pt x="-1" y="965200"/>
                </a:cubicBezTo>
                <a:lnTo>
                  <a:pt x="0" y="965200"/>
                </a:lnTo>
                <a:close/>
              </a:path>
            </a:pathLst>
          </a:custGeom>
          <a:solidFill>
            <a:schemeClr val="bg1">
              <a:alpha val="79999"/>
            </a:schemeClr>
          </a:solidFill>
          <a:ln w="9525">
            <a:noFill/>
          </a:ln>
        </p:spPr>
        <p:txBody>
          <a:bodyPr/>
          <a:lstStyle/>
          <a:p>
            <a:pPr algn="ctr"/>
            <a:endParaRPr lang="zh-CN" altLang="zh-CN" dirty="0"/>
          </a:p>
          <a:p>
            <a:pPr algn="ctr"/>
            <a:endParaRPr lang="zh-CN" altLang="zh-CN" dirty="0"/>
          </a:p>
          <a:p>
            <a:pPr algn="ctr"/>
            <a:endParaRPr lang="zh-CN" altLang="zh-CN" dirty="0"/>
          </a:p>
        </p:txBody>
      </p:sp>
      <p:sp>
        <p:nvSpPr>
          <p:cNvPr id="9" name="TextBox 1016"/>
          <p:cNvSpPr txBox="1"/>
          <p:nvPr/>
        </p:nvSpPr>
        <p:spPr>
          <a:xfrm>
            <a:off x="796925" y="4316095"/>
            <a:ext cx="1608455" cy="158051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algn="l" eaLnBrk="1" hangingPunct="1">
              <a:lnSpc>
                <a:spcPct val="100000"/>
              </a:lnSpc>
              <a:buNone/>
            </a:pPr>
            <a:r>
              <a:rPr lang="en-US" altLang="zh-CN" sz="2400" b="1" dirty="0">
                <a:solidFill>
                  <a:srgbClr val="E4402F"/>
                </a:solidFill>
                <a:latin typeface="微软雅黑" panose="020B0503020204020204" pitchFamily="34" charset="-122"/>
                <a:ea typeface="微软雅黑" panose="020B0503020204020204" pitchFamily="34" charset="-122"/>
              </a:rPr>
              <a:t>习俗、文化、宗教、社会资本等</a:t>
            </a:r>
          </a:p>
        </p:txBody>
      </p:sp>
      <p:sp>
        <p:nvSpPr>
          <p:cNvPr id="10" name="TextBox 1016"/>
          <p:cNvSpPr txBox="1"/>
          <p:nvPr/>
        </p:nvSpPr>
        <p:spPr>
          <a:xfrm>
            <a:off x="6721475" y="4472940"/>
            <a:ext cx="1691005" cy="84899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algn="l" eaLnBrk="1" hangingPunct="1">
              <a:lnSpc>
                <a:spcPct val="100000"/>
              </a:lnSpc>
              <a:spcBef>
                <a:spcPts val="1000"/>
              </a:spcBef>
              <a:buNone/>
            </a:pPr>
            <a:r>
              <a:rPr lang="en-US" altLang="zh-CN" sz="2400" b="1" dirty="0">
                <a:solidFill>
                  <a:srgbClr val="E4402F"/>
                </a:solidFill>
                <a:latin typeface="微软雅黑" panose="020B0503020204020204" pitchFamily="34" charset="-122"/>
                <a:ea typeface="微软雅黑" panose="020B0503020204020204" pitchFamily="34" charset="-122"/>
              </a:rPr>
              <a:t>气候、资源条件</a:t>
            </a:r>
            <a:r>
              <a:rPr lang="zh-CN" altLang="en-US" sz="2400" b="1" dirty="0">
                <a:solidFill>
                  <a:srgbClr val="E4402F"/>
                </a:solidFill>
                <a:latin typeface="微软雅黑" panose="020B0503020204020204" pitchFamily="34" charset="-122"/>
                <a:ea typeface="微软雅黑" panose="020B0503020204020204" pitchFamily="34" charset="-122"/>
              </a:rPr>
              <a:t>等</a:t>
            </a:r>
          </a:p>
        </p:txBody>
      </p:sp>
      <p:sp>
        <p:nvSpPr>
          <p:cNvPr id="11" name="矩形 1"/>
          <p:cNvSpPr/>
          <p:nvPr/>
        </p:nvSpPr>
        <p:spPr>
          <a:xfrm>
            <a:off x="681355" y="1826260"/>
            <a:ext cx="1724025" cy="158051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400" b="1" dirty="0">
                <a:solidFill>
                  <a:srgbClr val="E4402F"/>
                </a:solidFill>
                <a:latin typeface="微软雅黑" panose="020B0503020204020204" pitchFamily="34" charset="-122"/>
                <a:ea typeface="微软雅黑" panose="020B0503020204020204" pitchFamily="34" charset="-122"/>
              </a:rPr>
              <a:t>运输、劳务、能源、地址等条件与费用</a:t>
            </a:r>
          </a:p>
        </p:txBody>
      </p:sp>
      <p:sp>
        <p:nvSpPr>
          <p:cNvPr id="15" name="矩形 1"/>
          <p:cNvSpPr/>
          <p:nvPr/>
        </p:nvSpPr>
        <p:spPr>
          <a:xfrm>
            <a:off x="6577330" y="1826260"/>
            <a:ext cx="1715770" cy="84899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algn="l" eaLnBrk="1" hangingPunct="1">
              <a:lnSpc>
                <a:spcPct val="100000"/>
              </a:lnSpc>
              <a:buNone/>
            </a:pPr>
            <a:r>
              <a:rPr lang="en-US" altLang="zh-CN" sz="2400" b="1" dirty="0">
                <a:solidFill>
                  <a:srgbClr val="E4402F"/>
                </a:solidFill>
                <a:latin typeface="微软雅黑" panose="020B0503020204020204" pitchFamily="34" charset="-122"/>
                <a:ea typeface="微软雅黑" panose="020B0503020204020204" pitchFamily="34" charset="-122"/>
              </a:rPr>
              <a:t>政局、法规、税收等</a:t>
            </a:r>
          </a:p>
        </p:txBody>
      </p:sp>
      <p:sp>
        <p:nvSpPr>
          <p:cNvPr id="16" name="文本框 15"/>
          <p:cNvSpPr txBox="1"/>
          <p:nvPr/>
        </p:nvSpPr>
        <p:spPr>
          <a:xfrm>
            <a:off x="2643174" y="4500570"/>
            <a:ext cx="1701165" cy="518160"/>
          </a:xfrm>
          <a:prstGeom prst="rect">
            <a:avLst/>
          </a:prstGeom>
          <a:noFill/>
        </p:spPr>
        <p:txBody>
          <a:bodyPr wrap="square" rtlCol="0">
            <a:spAutoFit/>
          </a:bodyPr>
          <a:lstStyle/>
          <a:p>
            <a:r>
              <a:rPr lang="zh-CN" altLang="zh-CN" sz="2800" b="1" dirty="0"/>
              <a:t>社会因素</a:t>
            </a:r>
            <a:endParaRPr lang="zh-CN" altLang="en-US" sz="2800" dirty="0"/>
          </a:p>
        </p:txBody>
      </p:sp>
      <p:sp>
        <p:nvSpPr>
          <p:cNvPr id="17" name="文本框 16"/>
          <p:cNvSpPr txBox="1"/>
          <p:nvPr/>
        </p:nvSpPr>
        <p:spPr>
          <a:xfrm>
            <a:off x="4466590" y="4538980"/>
            <a:ext cx="1656080" cy="518160"/>
          </a:xfrm>
          <a:prstGeom prst="rect">
            <a:avLst/>
          </a:prstGeom>
          <a:noFill/>
        </p:spPr>
        <p:txBody>
          <a:bodyPr wrap="square" rtlCol="0">
            <a:spAutoFit/>
          </a:bodyPr>
          <a:lstStyle/>
          <a:p>
            <a:pPr algn="ctr"/>
            <a:r>
              <a:rPr lang="zh-CN" altLang="zh-CN" sz="2800" b="1"/>
              <a:t>自然因素</a:t>
            </a:r>
          </a:p>
        </p:txBody>
      </p:sp>
      <p:sp>
        <p:nvSpPr>
          <p:cNvPr id="8" name="泪滴形 9"/>
          <p:cNvSpPr/>
          <p:nvPr/>
        </p:nvSpPr>
        <p:spPr>
          <a:xfrm rot="-10800000" flipV="1">
            <a:off x="2500298" y="1785926"/>
            <a:ext cx="1939925" cy="1930400"/>
          </a:xfrm>
          <a:custGeom>
            <a:avLst/>
            <a:gdLst/>
            <a:ahLst/>
            <a:cxnLst>
              <a:cxn ang="0">
                <a:pos x="0" y="965200"/>
              </a:cxn>
              <a:cxn ang="0">
                <a:pos x="969327" y="0"/>
              </a:cxn>
              <a:cxn ang="0">
                <a:pos x="1938653" y="0"/>
              </a:cxn>
              <a:cxn ang="0">
                <a:pos x="1938653" y="965200"/>
              </a:cxn>
              <a:cxn ang="0">
                <a:pos x="969326" y="1930400"/>
              </a:cxn>
              <a:cxn ang="0">
                <a:pos x="-1" y="965200"/>
              </a:cxn>
              <a:cxn ang="0">
                <a:pos x="0" y="965200"/>
              </a:cxn>
            </a:cxnLst>
            <a:rect l="0" t="0" r="0" b="0"/>
            <a:pathLst>
              <a:path w="1940561" h="1930400">
                <a:moveTo>
                  <a:pt x="0" y="965200"/>
                </a:moveTo>
                <a:cubicBezTo>
                  <a:pt x="0" y="432135"/>
                  <a:pt x="434410" y="0"/>
                  <a:pt x="970281" y="0"/>
                </a:cubicBezTo>
                <a:lnTo>
                  <a:pt x="1940561" y="0"/>
                </a:lnTo>
                <a:lnTo>
                  <a:pt x="1940561" y="965200"/>
                </a:lnTo>
                <a:cubicBezTo>
                  <a:pt x="1940561" y="1498265"/>
                  <a:pt x="1506151" y="1930400"/>
                  <a:pt x="970280" y="1930400"/>
                </a:cubicBezTo>
                <a:cubicBezTo>
                  <a:pt x="434409" y="1930400"/>
                  <a:pt x="-1" y="1498265"/>
                  <a:pt x="-1" y="965200"/>
                </a:cubicBezTo>
                <a:lnTo>
                  <a:pt x="0" y="965200"/>
                </a:lnTo>
                <a:close/>
              </a:path>
            </a:pathLst>
          </a:custGeom>
          <a:solidFill>
            <a:schemeClr val="bg1">
              <a:alpha val="79999"/>
            </a:schemeClr>
          </a:solidFill>
          <a:ln w="9525">
            <a:noFill/>
          </a:ln>
        </p:spPr>
        <p:txBody>
          <a:bodyPr/>
          <a:lstStyle/>
          <a:p>
            <a:pPr algn="ctr"/>
            <a:endParaRPr lang="zh-CN" altLang="zh-CN" dirty="0" smtClean="0"/>
          </a:p>
          <a:p>
            <a:pPr algn="ctr"/>
            <a:endParaRPr lang="zh-CN" altLang="zh-CN" dirty="0" smtClean="0"/>
          </a:p>
          <a:p>
            <a:pPr algn="ctr"/>
            <a:endParaRPr lang="zh-CN" altLang="zh-CN" dirty="0"/>
          </a:p>
        </p:txBody>
      </p:sp>
      <p:sp>
        <p:nvSpPr>
          <p:cNvPr id="18" name="文本框 15"/>
          <p:cNvSpPr txBox="1"/>
          <p:nvPr/>
        </p:nvSpPr>
        <p:spPr>
          <a:xfrm>
            <a:off x="2643174" y="2428868"/>
            <a:ext cx="1701165" cy="518160"/>
          </a:xfrm>
          <a:prstGeom prst="rect">
            <a:avLst/>
          </a:prstGeom>
          <a:noFill/>
        </p:spPr>
        <p:txBody>
          <a:bodyPr wrap="square" rtlCol="0">
            <a:spAutoFit/>
          </a:bodyPr>
          <a:lstStyle/>
          <a:p>
            <a:r>
              <a:rPr lang="zh-CN" altLang="en-US" sz="2800" b="1" dirty="0" smtClean="0"/>
              <a:t>经济</a:t>
            </a:r>
            <a:r>
              <a:rPr lang="zh-CN" altLang="zh-CN" sz="2800" b="1" dirty="0" smtClean="0"/>
              <a:t>因素</a:t>
            </a:r>
            <a:endParaRPr lang="zh-CN" altLang="en-US" sz="2800" dirty="0"/>
          </a:p>
        </p:txBody>
      </p:sp>
      <p:sp>
        <p:nvSpPr>
          <p:cNvPr id="19" name="文本框 15"/>
          <p:cNvSpPr txBox="1"/>
          <p:nvPr/>
        </p:nvSpPr>
        <p:spPr>
          <a:xfrm>
            <a:off x="4572000" y="2500306"/>
            <a:ext cx="1701165" cy="518160"/>
          </a:xfrm>
          <a:prstGeom prst="rect">
            <a:avLst/>
          </a:prstGeom>
          <a:noFill/>
        </p:spPr>
        <p:txBody>
          <a:bodyPr wrap="square" rtlCol="0">
            <a:spAutoFit/>
          </a:bodyPr>
          <a:lstStyle/>
          <a:p>
            <a:r>
              <a:rPr lang="zh-CN" altLang="en-US" sz="2800" b="1" dirty="0" smtClean="0"/>
              <a:t>政治</a:t>
            </a:r>
            <a:r>
              <a:rPr lang="zh-CN" altLang="zh-CN" sz="2800" b="1" dirty="0" smtClean="0"/>
              <a:t>因素</a:t>
            </a:r>
            <a:endParaRPr lang="zh-CN" altLang="en-US" sz="2800" dirty="0"/>
          </a:p>
        </p:txBody>
      </p:sp>
    </p:spTree>
  </p:cSld>
  <p:clrMapOvr>
    <a:masterClrMapping/>
  </p:clrMapOvr>
  <p:timing>
    <p:tnLst>
      <p:par>
        <p:cTn id="1" dur="indefinite" restart="never" nodeType="tmRoot"/>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24000" r="-24000"/>
          </a:stretch>
        </a:blipFill>
        <a:effectLst/>
      </p:bgPr>
    </p:bg>
    <p:spTree>
      <p:nvGrpSpPr>
        <p:cNvPr id="1" name=""/>
        <p:cNvGrpSpPr/>
        <p:nvPr/>
      </p:nvGrpSpPr>
      <p:grpSpPr>
        <a:xfrm>
          <a:off x="0" y="0"/>
          <a:ext cx="0" cy="0"/>
          <a:chOff x="0" y="0"/>
          <a:chExt cx="0" cy="0"/>
        </a:xfrm>
      </p:grpSpPr>
      <p:sp>
        <p:nvSpPr>
          <p:cNvPr id="5" name="椭圆 13"/>
          <p:cNvSpPr>
            <a:spLocks noChangeArrowheads="1"/>
          </p:cNvSpPr>
          <p:nvPr/>
        </p:nvSpPr>
        <p:spPr bwMode="auto">
          <a:xfrm>
            <a:off x="785786" y="1785926"/>
            <a:ext cx="3378205" cy="3235329"/>
          </a:xfrm>
          <a:prstGeom prst="ellipse">
            <a:avLst/>
          </a:prstGeom>
          <a:solidFill>
            <a:srgbClr val="FFC000">
              <a:alpha val="40000"/>
            </a:srgbClr>
          </a:solidFill>
          <a:ln w="9525">
            <a:noFill/>
            <a:round/>
            <a:headEnd/>
            <a:tailEnd/>
          </a:ln>
        </p:spPr>
        <p:txBody>
          <a:bodyPr anchor="ctr"/>
          <a:lstStyle/>
          <a:p>
            <a:pPr algn="ctr" eaLnBrk="1" hangingPunct="1">
              <a:buFont typeface="Arial" charset="0"/>
              <a:buNone/>
            </a:pPr>
            <a:endParaRPr lang="zh-CN" altLang="en-US">
              <a:solidFill>
                <a:srgbClr val="DD6909"/>
              </a:solidFill>
            </a:endParaRPr>
          </a:p>
        </p:txBody>
      </p:sp>
      <p:sp>
        <p:nvSpPr>
          <p:cNvPr id="6" name="矩形 14"/>
          <p:cNvSpPr>
            <a:spLocks noChangeArrowheads="1"/>
          </p:cNvSpPr>
          <p:nvPr/>
        </p:nvSpPr>
        <p:spPr bwMode="auto">
          <a:xfrm>
            <a:off x="4594205" y="3227372"/>
            <a:ext cx="2932112" cy="471488"/>
          </a:xfrm>
          <a:prstGeom prst="rect">
            <a:avLst/>
          </a:prstGeom>
          <a:noFill/>
          <a:ln w="9525">
            <a:noFill/>
            <a:miter lim="800000"/>
            <a:headEnd/>
            <a:tailEnd/>
          </a:ln>
        </p:spPr>
        <p:txBody>
          <a:bodyPr anchor="ctr"/>
          <a:lstStyle/>
          <a:p>
            <a:pPr algn="ctr" eaLnBrk="1" hangingPunct="1">
              <a:buFont typeface="Arial" charset="0"/>
              <a:buNone/>
            </a:pPr>
            <a:endParaRPr lang="zh-CN" altLang="en-US">
              <a:solidFill>
                <a:srgbClr val="DD6909"/>
              </a:solidFill>
            </a:endParaRPr>
          </a:p>
        </p:txBody>
      </p:sp>
      <p:sp>
        <p:nvSpPr>
          <p:cNvPr id="7" name="矩形 15"/>
          <p:cNvSpPr>
            <a:spLocks noChangeArrowheads="1"/>
          </p:cNvSpPr>
          <p:nvPr/>
        </p:nvSpPr>
        <p:spPr bwMode="auto">
          <a:xfrm>
            <a:off x="4594205" y="2449497"/>
            <a:ext cx="2932112" cy="471488"/>
          </a:xfrm>
          <a:prstGeom prst="rect">
            <a:avLst/>
          </a:prstGeom>
          <a:noFill/>
          <a:ln w="9525">
            <a:noFill/>
            <a:miter lim="800000"/>
            <a:headEnd/>
            <a:tailEnd/>
          </a:ln>
        </p:spPr>
        <p:txBody>
          <a:bodyPr anchor="ctr"/>
          <a:lstStyle/>
          <a:p>
            <a:pPr algn="ctr" eaLnBrk="1" hangingPunct="1">
              <a:buFont typeface="Arial" charset="0"/>
              <a:buNone/>
            </a:pPr>
            <a:endParaRPr lang="zh-CN" altLang="en-US">
              <a:solidFill>
                <a:srgbClr val="DD6909"/>
              </a:solidFill>
            </a:endParaRPr>
          </a:p>
        </p:txBody>
      </p:sp>
      <p:sp>
        <p:nvSpPr>
          <p:cNvPr id="8" name="矩形 16"/>
          <p:cNvSpPr>
            <a:spLocks noChangeArrowheads="1"/>
          </p:cNvSpPr>
          <p:nvPr/>
        </p:nvSpPr>
        <p:spPr bwMode="auto">
          <a:xfrm>
            <a:off x="4594205" y="1717660"/>
            <a:ext cx="2932112" cy="471487"/>
          </a:xfrm>
          <a:prstGeom prst="rect">
            <a:avLst/>
          </a:prstGeom>
          <a:noFill/>
          <a:ln w="12700">
            <a:solidFill>
              <a:schemeClr val="bg1"/>
            </a:solidFill>
            <a:miter lim="800000"/>
            <a:headEnd/>
            <a:tailEnd/>
          </a:ln>
        </p:spPr>
        <p:txBody>
          <a:bodyPr anchor="ctr"/>
          <a:lstStyle/>
          <a:p>
            <a:pPr algn="ctr" eaLnBrk="1" hangingPunct="1">
              <a:buFont typeface="Arial" charset="0"/>
              <a:buNone/>
            </a:pPr>
            <a:endParaRPr lang="zh-CN" altLang="en-US">
              <a:solidFill>
                <a:srgbClr val="DD6909"/>
              </a:solidFill>
            </a:endParaRPr>
          </a:p>
        </p:txBody>
      </p:sp>
      <p:sp>
        <p:nvSpPr>
          <p:cNvPr id="9" name="文本框 17"/>
          <p:cNvSpPr txBox="1">
            <a:spLocks noChangeArrowheads="1"/>
          </p:cNvSpPr>
          <p:nvPr/>
        </p:nvSpPr>
        <p:spPr bwMode="auto">
          <a:xfrm>
            <a:off x="3786182" y="1571612"/>
            <a:ext cx="617538" cy="522287"/>
          </a:xfrm>
          <a:prstGeom prst="rect">
            <a:avLst/>
          </a:prstGeom>
          <a:noFill/>
          <a:ln w="9525">
            <a:noFill/>
            <a:miter lim="800000"/>
            <a:headEnd/>
            <a:tailEnd/>
          </a:ln>
        </p:spPr>
        <p:txBody>
          <a:bodyPr>
            <a:spAutoFit/>
          </a:bodyPr>
          <a:lstStyle/>
          <a:p>
            <a:pPr eaLnBrk="1" hangingPunct="1">
              <a:buFont typeface="Arial" charset="0"/>
              <a:buNone/>
            </a:pPr>
            <a:r>
              <a:rPr lang="en-US" altLang="zh-CN" sz="2800" dirty="0">
                <a:solidFill>
                  <a:srgbClr val="DD6909"/>
                </a:solidFill>
                <a:latin typeface="微软雅黑" pitchFamily="34" charset="-122"/>
                <a:ea typeface="微软雅黑" pitchFamily="34" charset="-122"/>
              </a:rPr>
              <a:t>01</a:t>
            </a:r>
            <a:endParaRPr lang="zh-CN" altLang="en-US" sz="2800" dirty="0">
              <a:solidFill>
                <a:srgbClr val="DD6909"/>
              </a:solidFill>
              <a:latin typeface="微软雅黑" pitchFamily="34" charset="-122"/>
              <a:ea typeface="微软雅黑" pitchFamily="34" charset="-122"/>
            </a:endParaRPr>
          </a:p>
        </p:txBody>
      </p:sp>
      <p:sp>
        <p:nvSpPr>
          <p:cNvPr id="10" name="文本框 18"/>
          <p:cNvSpPr txBox="1">
            <a:spLocks noChangeArrowheads="1"/>
          </p:cNvSpPr>
          <p:nvPr/>
        </p:nvSpPr>
        <p:spPr bwMode="auto">
          <a:xfrm>
            <a:off x="4500562" y="1500174"/>
            <a:ext cx="4286280" cy="707886"/>
          </a:xfrm>
          <a:prstGeom prst="rect">
            <a:avLst/>
          </a:prstGeom>
          <a:solidFill>
            <a:srgbClr val="FFC000">
              <a:alpha val="32000"/>
            </a:srgbClr>
          </a:solidFill>
          <a:ln w="9525">
            <a:noFill/>
            <a:miter lim="800000"/>
            <a:headEnd/>
            <a:tailEnd/>
          </a:ln>
        </p:spPr>
        <p:txBody>
          <a:bodyPr wrap="square">
            <a:spAutoFit/>
          </a:bodyPr>
          <a:lstStyle/>
          <a:p>
            <a:pPr eaLnBrk="1" hangingPunct="1">
              <a:buFont typeface="Arial" charset="0"/>
              <a:buNone/>
            </a:pPr>
            <a:r>
              <a:rPr lang="zh-CN" altLang="en-US" sz="2000" b="1" dirty="0" smtClean="0">
                <a:solidFill>
                  <a:srgbClr val="DD6909"/>
                </a:solidFill>
                <a:latin typeface="微软雅黑" pitchFamily="34" charset="-122"/>
                <a:ea typeface="微软雅黑" pitchFamily="34" charset="-122"/>
              </a:rPr>
              <a:t>案例回顾 </a:t>
            </a:r>
            <a:endParaRPr lang="en-US" altLang="zh-CN" sz="2000" b="1" dirty="0" smtClean="0">
              <a:solidFill>
                <a:srgbClr val="DD6909"/>
              </a:solidFill>
              <a:latin typeface="微软雅黑" pitchFamily="34" charset="-122"/>
              <a:ea typeface="微软雅黑" pitchFamily="34" charset="-122"/>
            </a:endParaRPr>
          </a:p>
          <a:p>
            <a:pPr eaLnBrk="1" hangingPunct="1">
              <a:buFont typeface="Arial" charset="0"/>
              <a:buNone/>
            </a:pPr>
            <a:r>
              <a:rPr lang="en-US" altLang="zh-CN" sz="2000" b="1" dirty="0" smtClean="0">
                <a:solidFill>
                  <a:srgbClr val="DD6909"/>
                </a:solidFill>
                <a:latin typeface="微软雅黑" pitchFamily="34" charset="-122"/>
                <a:ea typeface="微软雅黑" pitchFamily="34" charset="-122"/>
              </a:rPr>
              <a:t>Case Review </a:t>
            </a:r>
            <a:endParaRPr lang="zh-CN" altLang="en-US" sz="2000" b="1" dirty="0">
              <a:solidFill>
                <a:srgbClr val="DD6909"/>
              </a:solidFill>
              <a:latin typeface="微软雅黑" pitchFamily="34" charset="-122"/>
              <a:ea typeface="微软雅黑" pitchFamily="34" charset="-122"/>
            </a:endParaRPr>
          </a:p>
        </p:txBody>
      </p:sp>
      <p:sp>
        <p:nvSpPr>
          <p:cNvPr id="11" name="文本框 19"/>
          <p:cNvSpPr txBox="1">
            <a:spLocks noChangeArrowheads="1"/>
          </p:cNvSpPr>
          <p:nvPr/>
        </p:nvSpPr>
        <p:spPr bwMode="auto">
          <a:xfrm>
            <a:off x="4500562" y="2493947"/>
            <a:ext cx="4286280" cy="707886"/>
          </a:xfrm>
          <a:prstGeom prst="rect">
            <a:avLst/>
          </a:prstGeom>
          <a:solidFill>
            <a:srgbClr val="FFFF00">
              <a:alpha val="32000"/>
            </a:srgbClr>
          </a:solidFill>
          <a:ln w="9525">
            <a:noFill/>
            <a:miter lim="800000"/>
            <a:headEnd/>
            <a:tailEnd/>
          </a:ln>
        </p:spPr>
        <p:txBody>
          <a:bodyPr wrap="square">
            <a:spAutoFit/>
          </a:bodyPr>
          <a:lstStyle/>
          <a:p>
            <a:pPr eaLnBrk="1" hangingPunct="1">
              <a:buFont typeface="Arial" charset="0"/>
              <a:buNone/>
            </a:pPr>
            <a:r>
              <a:rPr lang="zh-CN" altLang="en-US" sz="2000" b="1" dirty="0" smtClean="0">
                <a:solidFill>
                  <a:srgbClr val="DD6909"/>
                </a:solidFill>
                <a:latin typeface="微软雅黑" pitchFamily="34" charset="-122"/>
                <a:ea typeface="微软雅黑" pitchFamily="34" charset="-122"/>
              </a:rPr>
              <a:t>理论简述及案例分析</a:t>
            </a:r>
            <a:endParaRPr lang="en-US" altLang="zh-CN" sz="2000" b="1" dirty="0" smtClean="0">
              <a:solidFill>
                <a:srgbClr val="DD6909"/>
              </a:solidFill>
              <a:latin typeface="微软雅黑" pitchFamily="34" charset="-122"/>
              <a:ea typeface="微软雅黑" pitchFamily="34" charset="-122"/>
            </a:endParaRPr>
          </a:p>
          <a:p>
            <a:pPr eaLnBrk="1" hangingPunct="1">
              <a:buFont typeface="Arial" charset="0"/>
              <a:buNone/>
            </a:pPr>
            <a:r>
              <a:rPr lang="en-US" altLang="zh-CN" sz="2000" b="1" dirty="0" smtClean="0">
                <a:solidFill>
                  <a:srgbClr val="DD6909"/>
                </a:solidFill>
                <a:latin typeface="微软雅黑" pitchFamily="34" charset="-122"/>
                <a:ea typeface="微软雅黑" pitchFamily="34" charset="-122"/>
              </a:rPr>
              <a:t>Brief Introduction of Theories</a:t>
            </a:r>
            <a:endParaRPr lang="zh-CN" altLang="en-US" sz="2000" b="1" dirty="0">
              <a:solidFill>
                <a:srgbClr val="DD6909"/>
              </a:solidFill>
              <a:latin typeface="微软雅黑" pitchFamily="34" charset="-122"/>
              <a:ea typeface="微软雅黑" pitchFamily="34" charset="-122"/>
            </a:endParaRPr>
          </a:p>
        </p:txBody>
      </p:sp>
      <p:sp>
        <p:nvSpPr>
          <p:cNvPr id="12" name="文本框 20"/>
          <p:cNvSpPr txBox="1">
            <a:spLocks noChangeArrowheads="1"/>
          </p:cNvSpPr>
          <p:nvPr/>
        </p:nvSpPr>
        <p:spPr bwMode="auto">
          <a:xfrm>
            <a:off x="4500562" y="3500438"/>
            <a:ext cx="4286280" cy="707886"/>
          </a:xfrm>
          <a:prstGeom prst="rect">
            <a:avLst/>
          </a:prstGeom>
          <a:solidFill>
            <a:srgbClr val="FFC000">
              <a:alpha val="32000"/>
            </a:srgbClr>
          </a:solidFill>
          <a:ln w="9525">
            <a:noFill/>
            <a:miter lim="800000"/>
            <a:headEnd/>
            <a:tailEnd/>
          </a:ln>
        </p:spPr>
        <p:txBody>
          <a:bodyPr wrap="square">
            <a:spAutoFit/>
          </a:bodyPr>
          <a:lstStyle/>
          <a:p>
            <a:pPr eaLnBrk="1" hangingPunct="1">
              <a:buFont typeface="Arial" charset="0"/>
              <a:buNone/>
            </a:pPr>
            <a:r>
              <a:rPr lang="zh-CN" altLang="en-US" sz="2000" b="1" dirty="0" smtClean="0">
                <a:solidFill>
                  <a:srgbClr val="DD6909"/>
                </a:solidFill>
                <a:latin typeface="微软雅黑" pitchFamily="34" charset="-122"/>
                <a:ea typeface="微软雅黑" pitchFamily="34" charset="-122"/>
              </a:rPr>
              <a:t>决策过程及方案</a:t>
            </a:r>
            <a:endParaRPr lang="en-US" altLang="zh-CN" sz="2000" b="1" dirty="0" smtClean="0">
              <a:solidFill>
                <a:srgbClr val="DD6909"/>
              </a:solidFill>
              <a:latin typeface="微软雅黑" pitchFamily="34" charset="-122"/>
              <a:ea typeface="微软雅黑" pitchFamily="34" charset="-122"/>
            </a:endParaRPr>
          </a:p>
          <a:p>
            <a:pPr eaLnBrk="1" hangingPunct="1">
              <a:buFont typeface="Arial" charset="0"/>
              <a:buNone/>
            </a:pPr>
            <a:r>
              <a:rPr lang="en-US" altLang="zh-CN" sz="2000" b="1" dirty="0" smtClean="0">
                <a:solidFill>
                  <a:srgbClr val="DD6909"/>
                </a:solidFill>
                <a:latin typeface="微软雅黑" pitchFamily="34" charset="-122"/>
                <a:ea typeface="微软雅黑" pitchFamily="34" charset="-122"/>
              </a:rPr>
              <a:t>Decision Analysis</a:t>
            </a:r>
            <a:endParaRPr lang="zh-CN" altLang="en-US" sz="2000" b="1" dirty="0">
              <a:solidFill>
                <a:srgbClr val="DD6909"/>
              </a:solidFill>
              <a:latin typeface="微软雅黑" pitchFamily="34" charset="-122"/>
              <a:ea typeface="微软雅黑" pitchFamily="34" charset="-122"/>
            </a:endParaRPr>
          </a:p>
        </p:txBody>
      </p:sp>
      <p:sp>
        <p:nvSpPr>
          <p:cNvPr id="13" name="文本框 21"/>
          <p:cNvSpPr txBox="1">
            <a:spLocks noChangeArrowheads="1"/>
          </p:cNvSpPr>
          <p:nvPr/>
        </p:nvSpPr>
        <p:spPr bwMode="auto">
          <a:xfrm>
            <a:off x="3786182" y="2571744"/>
            <a:ext cx="617538" cy="522288"/>
          </a:xfrm>
          <a:prstGeom prst="rect">
            <a:avLst/>
          </a:prstGeom>
          <a:noFill/>
          <a:ln w="9525">
            <a:noFill/>
            <a:miter lim="800000"/>
            <a:headEnd/>
            <a:tailEnd/>
          </a:ln>
        </p:spPr>
        <p:txBody>
          <a:bodyPr>
            <a:spAutoFit/>
          </a:bodyPr>
          <a:lstStyle/>
          <a:p>
            <a:pPr eaLnBrk="1" hangingPunct="1">
              <a:buFont typeface="Arial" charset="0"/>
              <a:buNone/>
            </a:pPr>
            <a:r>
              <a:rPr lang="en-US" altLang="zh-CN" sz="2800" dirty="0">
                <a:solidFill>
                  <a:srgbClr val="DD6909"/>
                </a:solidFill>
                <a:latin typeface="微软雅黑" pitchFamily="34" charset="-122"/>
                <a:ea typeface="微软雅黑" pitchFamily="34" charset="-122"/>
              </a:rPr>
              <a:t>02</a:t>
            </a:r>
            <a:endParaRPr lang="zh-CN" altLang="en-US" sz="2800" dirty="0">
              <a:solidFill>
                <a:srgbClr val="DD6909"/>
              </a:solidFill>
              <a:latin typeface="微软雅黑" pitchFamily="34" charset="-122"/>
              <a:ea typeface="微软雅黑" pitchFamily="34" charset="-122"/>
            </a:endParaRPr>
          </a:p>
        </p:txBody>
      </p:sp>
      <p:sp>
        <p:nvSpPr>
          <p:cNvPr id="14" name="文本框 22"/>
          <p:cNvSpPr txBox="1">
            <a:spLocks noChangeArrowheads="1"/>
          </p:cNvSpPr>
          <p:nvPr/>
        </p:nvSpPr>
        <p:spPr bwMode="auto">
          <a:xfrm>
            <a:off x="3786182" y="3429000"/>
            <a:ext cx="617538" cy="523875"/>
          </a:xfrm>
          <a:prstGeom prst="rect">
            <a:avLst/>
          </a:prstGeom>
          <a:noFill/>
          <a:ln w="9525">
            <a:noFill/>
            <a:miter lim="800000"/>
            <a:headEnd/>
            <a:tailEnd/>
          </a:ln>
        </p:spPr>
        <p:txBody>
          <a:bodyPr>
            <a:spAutoFit/>
          </a:bodyPr>
          <a:lstStyle/>
          <a:p>
            <a:pPr eaLnBrk="1" hangingPunct="1">
              <a:buFont typeface="Arial" charset="0"/>
              <a:buNone/>
            </a:pPr>
            <a:r>
              <a:rPr lang="en-US" altLang="zh-CN" sz="2800" dirty="0">
                <a:solidFill>
                  <a:srgbClr val="DD6909"/>
                </a:solidFill>
                <a:latin typeface="微软雅黑" pitchFamily="34" charset="-122"/>
                <a:ea typeface="微软雅黑" pitchFamily="34" charset="-122"/>
              </a:rPr>
              <a:t>03</a:t>
            </a:r>
            <a:endParaRPr lang="zh-CN" altLang="en-US" sz="2800" dirty="0">
              <a:solidFill>
                <a:srgbClr val="DD6909"/>
              </a:solidFill>
              <a:latin typeface="微软雅黑" pitchFamily="34" charset="-122"/>
              <a:ea typeface="微软雅黑" pitchFamily="34" charset="-122"/>
            </a:endParaRPr>
          </a:p>
        </p:txBody>
      </p:sp>
      <p:sp>
        <p:nvSpPr>
          <p:cNvPr id="16" name="文本框 23"/>
          <p:cNvSpPr txBox="1">
            <a:spLocks noChangeArrowheads="1"/>
          </p:cNvSpPr>
          <p:nvPr/>
        </p:nvSpPr>
        <p:spPr bwMode="auto">
          <a:xfrm>
            <a:off x="500034" y="2928934"/>
            <a:ext cx="2838468" cy="1077218"/>
          </a:xfrm>
          <a:prstGeom prst="rect">
            <a:avLst/>
          </a:prstGeom>
          <a:noFill/>
          <a:ln w="9525">
            <a:noFill/>
            <a:miter lim="800000"/>
            <a:headEnd/>
            <a:tailEnd/>
          </a:ln>
        </p:spPr>
        <p:txBody>
          <a:bodyPr wrap="square">
            <a:spAutoFit/>
          </a:bodyPr>
          <a:lstStyle/>
          <a:p>
            <a:pPr algn="r" eaLnBrk="1" hangingPunct="1">
              <a:buFont typeface="Arial" charset="0"/>
              <a:buNone/>
            </a:pPr>
            <a:r>
              <a:rPr lang="en-US" altLang="zh-CN" sz="3200" b="1" dirty="0">
                <a:solidFill>
                  <a:srgbClr val="DD6909"/>
                </a:solidFill>
                <a:latin typeface="微软雅黑" pitchFamily="34" charset="-122"/>
                <a:ea typeface="微软雅黑" pitchFamily="34" charset="-122"/>
              </a:rPr>
              <a:t>contents</a:t>
            </a:r>
          </a:p>
          <a:p>
            <a:pPr algn="r" eaLnBrk="1" hangingPunct="1">
              <a:buFont typeface="Arial" charset="0"/>
              <a:buNone/>
            </a:pPr>
            <a:r>
              <a:rPr lang="zh-CN" altLang="en-US" sz="3200" b="1" dirty="0">
                <a:solidFill>
                  <a:srgbClr val="DD6909"/>
                </a:solidFill>
                <a:latin typeface="微软雅黑" pitchFamily="34" charset="-122"/>
                <a:ea typeface="微软雅黑" pitchFamily="34" charset="-122"/>
              </a:rPr>
              <a:t>目录</a:t>
            </a:r>
            <a:endParaRPr lang="en-US" altLang="zh-CN" sz="3200" b="1" dirty="0">
              <a:solidFill>
                <a:srgbClr val="DD6909"/>
              </a:solidFill>
              <a:latin typeface="微软雅黑" pitchFamily="34" charset="-122"/>
              <a:ea typeface="微软雅黑" pitchFamily="34" charset="-122"/>
            </a:endParaRPr>
          </a:p>
        </p:txBody>
      </p:sp>
      <p:sp>
        <p:nvSpPr>
          <p:cNvPr id="15" name="椭圆 29"/>
          <p:cNvSpPr>
            <a:spLocks noChangeArrowheads="1"/>
          </p:cNvSpPr>
          <p:nvPr/>
        </p:nvSpPr>
        <p:spPr bwMode="auto">
          <a:xfrm>
            <a:off x="428596" y="1000108"/>
            <a:ext cx="2000264" cy="1928826"/>
          </a:xfrm>
          <a:prstGeom prst="ellipse">
            <a:avLst/>
          </a:prstGeom>
          <a:blipFill dpi="0" rotWithShape="1">
            <a:blip r:embed="rId3">
              <a:alphaModFix amt="61000"/>
            </a:blip>
            <a:srcRect/>
            <a:stretch>
              <a:fillRect/>
            </a:stretch>
          </a:blipFill>
          <a:ln w="9525">
            <a:noFill/>
            <a:round/>
            <a:headEnd/>
            <a:tailEnd/>
          </a:ln>
        </p:spPr>
        <p:txBody>
          <a:bodyPr anchor="ctr"/>
          <a:lstStyle/>
          <a:p>
            <a:pPr algn="ctr" eaLnBrk="1" hangingPunct="1">
              <a:buFont typeface="Arial" charset="0"/>
              <a:buNone/>
            </a:pPr>
            <a:endParaRPr lang="zh-CN" altLang="en-US">
              <a:solidFill>
                <a:srgbClr val="DD6909"/>
              </a:solidFill>
            </a:endParaRPr>
          </a:p>
        </p:txBody>
      </p:sp>
      <p:sp>
        <p:nvSpPr>
          <p:cNvPr id="17" name="文本框 22"/>
          <p:cNvSpPr txBox="1">
            <a:spLocks noChangeArrowheads="1"/>
          </p:cNvSpPr>
          <p:nvPr/>
        </p:nvSpPr>
        <p:spPr bwMode="auto">
          <a:xfrm>
            <a:off x="3786182" y="4429132"/>
            <a:ext cx="617538" cy="523875"/>
          </a:xfrm>
          <a:prstGeom prst="rect">
            <a:avLst/>
          </a:prstGeom>
          <a:noFill/>
          <a:ln w="9525">
            <a:noFill/>
            <a:miter lim="800000"/>
            <a:headEnd/>
            <a:tailEnd/>
          </a:ln>
        </p:spPr>
        <p:txBody>
          <a:bodyPr>
            <a:spAutoFit/>
          </a:bodyPr>
          <a:lstStyle/>
          <a:p>
            <a:pPr eaLnBrk="1" hangingPunct="1">
              <a:buFont typeface="Arial" charset="0"/>
              <a:buNone/>
            </a:pPr>
            <a:r>
              <a:rPr lang="en-US" altLang="zh-CN" sz="2800" dirty="0" smtClean="0">
                <a:solidFill>
                  <a:srgbClr val="DD6909"/>
                </a:solidFill>
                <a:latin typeface="微软雅黑" pitchFamily="34" charset="-122"/>
                <a:ea typeface="微软雅黑" pitchFamily="34" charset="-122"/>
              </a:rPr>
              <a:t>04</a:t>
            </a:r>
            <a:endParaRPr lang="zh-CN" altLang="en-US" sz="2800" dirty="0">
              <a:solidFill>
                <a:srgbClr val="DD6909"/>
              </a:solidFill>
              <a:latin typeface="微软雅黑" pitchFamily="34" charset="-122"/>
              <a:ea typeface="微软雅黑" pitchFamily="34" charset="-122"/>
            </a:endParaRPr>
          </a:p>
        </p:txBody>
      </p:sp>
      <p:sp>
        <p:nvSpPr>
          <p:cNvPr id="18" name="文本框 20"/>
          <p:cNvSpPr txBox="1">
            <a:spLocks noChangeArrowheads="1"/>
          </p:cNvSpPr>
          <p:nvPr/>
        </p:nvSpPr>
        <p:spPr bwMode="auto">
          <a:xfrm>
            <a:off x="4500562" y="4500570"/>
            <a:ext cx="4286280" cy="707886"/>
          </a:xfrm>
          <a:prstGeom prst="rect">
            <a:avLst/>
          </a:prstGeom>
          <a:solidFill>
            <a:srgbClr val="FFFF00">
              <a:alpha val="32000"/>
            </a:srgbClr>
          </a:solidFill>
          <a:ln w="9525">
            <a:noFill/>
            <a:miter lim="800000"/>
            <a:headEnd/>
            <a:tailEnd/>
          </a:ln>
        </p:spPr>
        <p:txBody>
          <a:bodyPr wrap="square">
            <a:spAutoFit/>
          </a:bodyPr>
          <a:lstStyle/>
          <a:p>
            <a:pPr eaLnBrk="1" hangingPunct="1">
              <a:buFont typeface="Arial" charset="0"/>
              <a:buNone/>
            </a:pPr>
            <a:r>
              <a:rPr lang="zh-CN" altLang="en-US" sz="2000" b="1" dirty="0" smtClean="0">
                <a:solidFill>
                  <a:srgbClr val="DD6909"/>
                </a:solidFill>
                <a:latin typeface="微软雅黑" pitchFamily="34" charset="-122"/>
                <a:ea typeface="微软雅黑" pitchFamily="34" charset="-122"/>
              </a:rPr>
              <a:t>关于麦当劳的几点思考</a:t>
            </a:r>
            <a:endParaRPr lang="en-US" altLang="zh-CN" sz="2000" b="1" dirty="0" smtClean="0">
              <a:solidFill>
                <a:srgbClr val="DD6909"/>
              </a:solidFill>
              <a:latin typeface="微软雅黑" pitchFamily="34" charset="-122"/>
              <a:ea typeface="微软雅黑" pitchFamily="34" charset="-122"/>
            </a:endParaRPr>
          </a:p>
          <a:p>
            <a:r>
              <a:rPr lang="en-US" altLang="zh-CN" sz="2000" b="1" dirty="0" smtClean="0">
                <a:solidFill>
                  <a:srgbClr val="DD6909"/>
                </a:solidFill>
                <a:latin typeface="微软雅黑" pitchFamily="34" charset="-122"/>
                <a:ea typeface="微软雅黑" pitchFamily="34" charset="-122"/>
              </a:rPr>
              <a:t>Suggestions and Reflections</a:t>
            </a:r>
            <a:endParaRPr lang="zh-CN" altLang="en-US" sz="2000" b="1" dirty="0">
              <a:solidFill>
                <a:srgbClr val="DD690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1000"/>
                                        <p:tgtEl>
                                          <p:spTgt spid="5"/>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out)">
                                      <p:cBhvr>
                                        <p:cTn id="10" dur="1000"/>
                                        <p:tgtEl>
                                          <p:spTgt spid="15"/>
                                        </p:tgtEl>
                                      </p:cBhvr>
                                    </p:animEffect>
                                  </p:childTnLst>
                                </p:cTn>
                              </p:par>
                            </p:childTnLst>
                          </p:cTn>
                        </p:par>
                        <p:par>
                          <p:cTn id="11" fill="hold">
                            <p:stCondLst>
                              <p:cond delay="1000"/>
                            </p:stCondLst>
                            <p:childTnLst>
                              <p:par>
                                <p:cTn id="12" presetID="16" presetClass="entr" presetSubtype="21"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Effect transition="in" filter="fade">
                                      <p:cBhvr>
                                        <p:cTn id="20" dur="1000"/>
                                        <p:tgtEl>
                                          <p:spTgt spid="8"/>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Effect transition="in" filter="fade">
                                      <p:cBhvr>
                                        <p:cTn id="25" dur="1000"/>
                                        <p:tgtEl>
                                          <p:spTgt spid="7"/>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Effect transition="in" filter="fade">
                                      <p:cBhvr>
                                        <p:cTn id="30" dur="1000"/>
                                        <p:tgtEl>
                                          <p:spTgt spid="6"/>
                                        </p:tgtEl>
                                      </p:cBhvr>
                                    </p:animEffect>
                                  </p:childTnLst>
                                </p:cTn>
                              </p:par>
                            </p:childTnLst>
                          </p:cTn>
                        </p:par>
                        <p:par>
                          <p:cTn id="31" fill="hold">
                            <p:stCondLst>
                              <p:cond delay="2500"/>
                            </p:stCondLst>
                            <p:childTnLst>
                              <p:par>
                                <p:cTn id="32" presetID="25"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37" dur="1000" fill="hold"/>
                                        <p:tgtEl>
                                          <p:spTgt spid="9"/>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9"/>
                                        </p:tgtEl>
                                      </p:cBhvr>
                                    </p:animEffect>
                                  </p:childTnLst>
                                </p:cTn>
                              </p:par>
                              <p:par>
                                <p:cTn id="42" presetID="25"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47" dur="1000" fill="hold"/>
                                        <p:tgtEl>
                                          <p:spTgt spid="10"/>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10"/>
                                        </p:tgtEl>
                                      </p:cBhvr>
                                    </p:animEffect>
                                  </p:childTnLst>
                                </p:cTn>
                              </p:par>
                              <p:par>
                                <p:cTn id="52" presetID="25"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55"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56"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57" dur="1000" fill="hold"/>
                                        <p:tgtEl>
                                          <p:spTgt spid="11"/>
                                        </p:tgtEl>
                                        <p:attrNameLst>
                                          <p:attrName>ppt_h</p:attrName>
                                        </p:attrNameLst>
                                      </p:cBhvr>
                                      <p:tavLst>
                                        <p:tav tm="0">
                                          <p:val>
                                            <p:strVal val="#ppt_h"/>
                                          </p:val>
                                        </p:tav>
                                        <p:tav tm="100000">
                                          <p:val>
                                            <p:strVal val="#ppt_h"/>
                                          </p:val>
                                        </p:tav>
                                      </p:tavLst>
                                    </p:anim>
                                    <p:anim calcmode="lin" valueType="num">
                                      <p:cBhvr>
                                        <p:cTn id="58"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59"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60"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61" dur="1000" decel="50000">
                                          <p:stCondLst>
                                            <p:cond delay="0"/>
                                          </p:stCondLst>
                                        </p:cTn>
                                        <p:tgtEl>
                                          <p:spTgt spid="11"/>
                                        </p:tgtEl>
                                      </p:cBhvr>
                                    </p:animEffect>
                                  </p:childTnLst>
                                </p:cTn>
                              </p:par>
                              <p:par>
                                <p:cTn id="62" presetID="25"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67" dur="1000" fill="hold"/>
                                        <p:tgtEl>
                                          <p:spTgt spid="12"/>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12"/>
                                        </p:tgtEl>
                                      </p:cBhvr>
                                    </p:animEffect>
                                  </p:childTnLst>
                                </p:cTn>
                              </p:par>
                              <p:par>
                                <p:cTn id="72" presetID="25"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p:cTn id="74"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75"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76"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77" dur="1000" fill="hold"/>
                                        <p:tgtEl>
                                          <p:spTgt spid="13"/>
                                        </p:tgtEl>
                                        <p:attrNameLst>
                                          <p:attrName>ppt_h</p:attrName>
                                        </p:attrNameLst>
                                      </p:cBhvr>
                                      <p:tavLst>
                                        <p:tav tm="0">
                                          <p:val>
                                            <p:strVal val="#ppt_h"/>
                                          </p:val>
                                        </p:tav>
                                        <p:tav tm="100000">
                                          <p:val>
                                            <p:strVal val="#ppt_h"/>
                                          </p:val>
                                        </p:tav>
                                      </p:tavLst>
                                    </p:anim>
                                    <p:anim calcmode="lin" valueType="num">
                                      <p:cBhvr>
                                        <p:cTn id="78"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79"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80"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81" dur="1000" decel="50000">
                                          <p:stCondLst>
                                            <p:cond delay="0"/>
                                          </p:stCondLst>
                                        </p:cTn>
                                        <p:tgtEl>
                                          <p:spTgt spid="13"/>
                                        </p:tgtEl>
                                      </p:cBhvr>
                                    </p:animEffect>
                                  </p:childTnLst>
                                </p:cTn>
                              </p:par>
                              <p:par>
                                <p:cTn id="82" presetID="25" presetClass="entr" presetSubtype="0"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 calcmode="lin" valueType="num">
                                      <p:cBhvr>
                                        <p:cTn id="84"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87" dur="1000" fill="hold"/>
                                        <p:tgtEl>
                                          <p:spTgt spid="14"/>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14"/>
                                        </p:tgtEl>
                                      </p:cBhvr>
                                    </p:animEffect>
                                  </p:childTnLst>
                                </p:cTn>
                              </p:par>
                              <p:par>
                                <p:cTn id="92" presetID="25" presetClass="entr" presetSubtype="0"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95"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6"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97" dur="1000" fill="hold"/>
                                        <p:tgtEl>
                                          <p:spTgt spid="17"/>
                                        </p:tgtEl>
                                        <p:attrNameLst>
                                          <p:attrName>ppt_h</p:attrName>
                                        </p:attrNameLst>
                                      </p:cBhvr>
                                      <p:tavLst>
                                        <p:tav tm="0">
                                          <p:val>
                                            <p:strVal val="#ppt_h"/>
                                          </p:val>
                                        </p:tav>
                                        <p:tav tm="100000">
                                          <p:val>
                                            <p:strVal val="#ppt_h"/>
                                          </p:val>
                                        </p:tav>
                                      </p:tavLst>
                                    </p:anim>
                                    <p:anim calcmode="lin" valueType="num">
                                      <p:cBhvr>
                                        <p:cTn id="98"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99"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100"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101" dur="1000" decel="50000">
                                          <p:stCondLst>
                                            <p:cond delay="0"/>
                                          </p:stCondLst>
                                        </p:cTn>
                                        <p:tgtEl>
                                          <p:spTgt spid="17"/>
                                        </p:tgtEl>
                                      </p:cBhvr>
                                    </p:animEffect>
                                  </p:childTnLst>
                                </p:cTn>
                              </p:par>
                              <p:par>
                                <p:cTn id="102" presetID="25" presetClass="entr" presetSubtype="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p:cTn id="104"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105"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106"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107" dur="1000" fill="hold"/>
                                        <p:tgtEl>
                                          <p:spTgt spid="18"/>
                                        </p:tgtEl>
                                        <p:attrNameLst>
                                          <p:attrName>ppt_h</p:attrName>
                                        </p:attrNameLst>
                                      </p:cBhvr>
                                      <p:tavLst>
                                        <p:tav tm="0">
                                          <p:val>
                                            <p:strVal val="#ppt_h"/>
                                          </p:val>
                                        </p:tav>
                                        <p:tav tm="100000">
                                          <p:val>
                                            <p:strVal val="#ppt_h"/>
                                          </p:val>
                                        </p:tav>
                                      </p:tavLst>
                                    </p:anim>
                                    <p:anim calcmode="lin" valueType="num">
                                      <p:cBhvr>
                                        <p:cTn id="108"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109"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110"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111" dur="1000" decel="500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p:bldP spid="7" grpId="0"/>
      <p:bldP spid="8" grpId="0" animBg="1" autoUpdateAnimBg="0"/>
      <p:bldP spid="9" grpId="0" autoUpdateAnimBg="0"/>
      <p:bldP spid="10" grpId="0" animBg="1" autoUpdateAnimBg="0"/>
      <p:bldP spid="11" grpId="0" animBg="1" autoUpdateAnimBg="0"/>
      <p:bldP spid="12" grpId="0" animBg="1" autoUpdateAnimBg="0"/>
      <p:bldP spid="13" grpId="0" autoUpdateAnimBg="0"/>
      <p:bldP spid="14" grpId="0" autoUpdateAnimBg="0"/>
      <p:bldP spid="16" grpId="0" autoUpdateAnimBg="0"/>
      <p:bldP spid="15" grpId="0" animBg="1" autoUpdateAnimBg="0"/>
      <p:bldP spid="17" grpId="0" autoUpdateAnimBg="0"/>
      <p:bldP spid="18"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1142976" y="2643182"/>
            <a:ext cx="1236946" cy="1125564"/>
          </a:xfrm>
          <a:prstGeom prst="ellipse">
            <a:avLst/>
          </a:prstGeom>
          <a:solidFill>
            <a:srgbClr val="E4402F"/>
          </a:solidFill>
          <a:ln>
            <a:solidFill>
              <a:srgbClr val="CBAB89"/>
            </a:solidFill>
          </a:ln>
        </p:spPr>
        <p:txBody>
          <a:bodyPr/>
          <a:lstStyle/>
          <a:p>
            <a:pPr algn="ctr"/>
            <a:r>
              <a:rPr lang="zh-CN" altLang="en-US" b="1" dirty="0" smtClean="0">
                <a:solidFill>
                  <a:schemeClr val="bg1"/>
                </a:solidFill>
              </a:rPr>
              <a:t>确定</a:t>
            </a:r>
            <a:r>
              <a:rPr lang="zh-CN" altLang="en-US" b="1" dirty="0" smtClean="0">
                <a:solidFill>
                  <a:schemeClr val="bg1"/>
                </a:solidFill>
              </a:rPr>
              <a:t>考虑</a:t>
            </a:r>
            <a:r>
              <a:rPr lang="zh-CN" altLang="en-US" b="1" dirty="0" smtClean="0">
                <a:solidFill>
                  <a:schemeClr val="bg1"/>
                </a:solidFill>
              </a:rPr>
              <a:t>因素</a:t>
            </a:r>
            <a:endParaRPr lang="zh-CN" altLang="en-US" b="1" dirty="0">
              <a:solidFill>
                <a:schemeClr val="bg1"/>
              </a:solidFill>
            </a:endParaRPr>
          </a:p>
        </p:txBody>
      </p:sp>
      <p:sp>
        <p:nvSpPr>
          <p:cNvPr id="5" name="Freeform 3"/>
          <p:cNvSpPr/>
          <p:nvPr/>
        </p:nvSpPr>
        <p:spPr bwMode="auto">
          <a:xfrm rot="20794799">
            <a:off x="1357290" y="2143116"/>
            <a:ext cx="1159157" cy="993803"/>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2" y="0"/>
                  <a:pt x="0" y="0"/>
                </a:cubicBezTo>
              </a:path>
            </a:pathLst>
          </a:custGeom>
          <a:noFill/>
          <a:ln w="38100" cap="flat" cmpd="sng">
            <a:solidFill>
              <a:srgbClr val="A2897B"/>
            </a:solidFill>
            <a:round/>
            <a:head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6" name="Oval 4"/>
          <p:cNvSpPr>
            <a:spLocks noChangeArrowheads="1"/>
          </p:cNvSpPr>
          <p:nvPr/>
        </p:nvSpPr>
        <p:spPr bwMode="auto">
          <a:xfrm>
            <a:off x="5143504" y="2643182"/>
            <a:ext cx="1214696" cy="1125564"/>
          </a:xfrm>
          <a:prstGeom prst="ellipse">
            <a:avLst/>
          </a:prstGeom>
          <a:solidFill>
            <a:srgbClr val="E4402F"/>
          </a:solidFill>
          <a:ln>
            <a:solidFill>
              <a:srgbClr val="CBAB89"/>
            </a:solidFill>
          </a:ln>
        </p:spPr>
        <p:txBody>
          <a:bodyPr/>
          <a:lstStyle/>
          <a:p>
            <a:r>
              <a:rPr lang="zh-CN" altLang="en-US" sz="2400" dirty="0" smtClean="0">
                <a:solidFill>
                  <a:schemeClr val="bg1"/>
                </a:solidFill>
              </a:rPr>
              <a:t>若干地点</a:t>
            </a:r>
          </a:p>
        </p:txBody>
      </p:sp>
      <p:sp>
        <p:nvSpPr>
          <p:cNvPr id="7" name="Freeform 5"/>
          <p:cNvSpPr/>
          <p:nvPr/>
        </p:nvSpPr>
        <p:spPr bwMode="auto">
          <a:xfrm>
            <a:off x="5411768" y="2285992"/>
            <a:ext cx="1159157" cy="993803"/>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1" y="0"/>
                  <a:pt x="0" y="0"/>
                </a:cubicBezTo>
              </a:path>
            </a:pathLst>
          </a:custGeom>
          <a:noFill/>
          <a:ln w="38100" cap="flat" cmpd="sng">
            <a:solidFill>
              <a:srgbClr val="A2897B"/>
            </a:solidFill>
            <a:round/>
            <a:head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8" name="Oval 6"/>
          <p:cNvSpPr>
            <a:spLocks noChangeArrowheads="1"/>
          </p:cNvSpPr>
          <p:nvPr/>
        </p:nvSpPr>
        <p:spPr bwMode="auto">
          <a:xfrm>
            <a:off x="3286116" y="3714752"/>
            <a:ext cx="1236935" cy="1123733"/>
          </a:xfrm>
          <a:prstGeom prst="ellipse">
            <a:avLst/>
          </a:prstGeom>
          <a:solidFill>
            <a:srgbClr val="E4402F"/>
          </a:solidFill>
          <a:ln>
            <a:solidFill>
              <a:srgbClr val="CBAB89"/>
            </a:solidFill>
          </a:ln>
        </p:spPr>
        <p:txBody>
          <a:bodyPr/>
          <a:lstStyle/>
          <a:p>
            <a:r>
              <a:rPr lang="zh-CN" altLang="en-US" sz="2400" dirty="0">
                <a:solidFill>
                  <a:schemeClr val="bg1"/>
                </a:solidFill>
              </a:rPr>
              <a:t>选定地区</a:t>
            </a:r>
          </a:p>
        </p:txBody>
      </p:sp>
      <p:sp>
        <p:nvSpPr>
          <p:cNvPr id="9" name="Freeform 7"/>
          <p:cNvSpPr/>
          <p:nvPr/>
        </p:nvSpPr>
        <p:spPr bwMode="auto">
          <a:xfrm>
            <a:off x="3571868" y="4214818"/>
            <a:ext cx="1167169" cy="993802"/>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38100" cap="flat" cmpd="sng">
            <a:solidFill>
              <a:srgbClr val="A2897B"/>
            </a:solidFill>
            <a:rou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0" name="Oval 8"/>
          <p:cNvSpPr>
            <a:spLocks noChangeArrowheads="1"/>
          </p:cNvSpPr>
          <p:nvPr/>
        </p:nvSpPr>
        <p:spPr bwMode="auto">
          <a:xfrm>
            <a:off x="7000891" y="3675300"/>
            <a:ext cx="1214447" cy="1123733"/>
          </a:xfrm>
          <a:prstGeom prst="ellipse">
            <a:avLst/>
          </a:prstGeom>
          <a:solidFill>
            <a:srgbClr val="E4402F"/>
          </a:solidFill>
          <a:ln>
            <a:solidFill>
              <a:srgbClr val="CBAB89"/>
            </a:solidFill>
          </a:ln>
        </p:spPr>
        <p:txBody>
          <a:bodyPr/>
          <a:lstStyle/>
          <a:p>
            <a:r>
              <a:rPr lang="zh-CN" altLang="en-US" sz="2400" dirty="0">
                <a:solidFill>
                  <a:schemeClr val="bg1"/>
                </a:solidFill>
              </a:rPr>
              <a:t>评价确定</a:t>
            </a:r>
          </a:p>
        </p:txBody>
      </p:sp>
      <p:sp>
        <p:nvSpPr>
          <p:cNvPr id="11" name="Freeform 9"/>
          <p:cNvSpPr/>
          <p:nvPr/>
        </p:nvSpPr>
        <p:spPr bwMode="auto">
          <a:xfrm>
            <a:off x="7286644" y="4071942"/>
            <a:ext cx="1161828" cy="993802"/>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38100" cap="flat" cmpd="sng">
            <a:solidFill>
              <a:srgbClr val="A2897B"/>
            </a:solidFill>
            <a:rou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4" name="Rectangle 22"/>
          <p:cNvSpPr>
            <a:spLocks noChangeArrowheads="1"/>
          </p:cNvSpPr>
          <p:nvPr/>
        </p:nvSpPr>
        <p:spPr bwMode="auto">
          <a:xfrm>
            <a:off x="2940355" y="2643174"/>
            <a:ext cx="1928826"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E4402F"/>
                </a:solidFill>
              </a:rPr>
              <a:t>Step 02</a:t>
            </a:r>
          </a:p>
          <a:p>
            <a:pPr algn="ctr"/>
            <a:r>
              <a:rPr lang="zh-CN" altLang="en-US" b="1" dirty="0">
                <a:solidFill>
                  <a:schemeClr val="bg1">
                    <a:lumMod val="50000"/>
                  </a:schemeClr>
                </a:solidFill>
              </a:rPr>
              <a:t>根据一定的标准，选定一个大的地区。</a:t>
            </a:r>
          </a:p>
        </p:txBody>
      </p:sp>
      <p:sp>
        <p:nvSpPr>
          <p:cNvPr id="25" name="Rectangle 23"/>
          <p:cNvSpPr>
            <a:spLocks noChangeArrowheads="1"/>
          </p:cNvSpPr>
          <p:nvPr/>
        </p:nvSpPr>
        <p:spPr bwMode="auto">
          <a:xfrm>
            <a:off x="929640" y="3824605"/>
            <a:ext cx="1664335"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E4402F"/>
                </a:solidFill>
              </a:rPr>
              <a:t>Step 01</a:t>
            </a:r>
          </a:p>
          <a:p>
            <a:pPr algn="ctr"/>
            <a:r>
              <a:rPr lang="zh-CN" altLang="en-US" b="1" dirty="0">
                <a:solidFill>
                  <a:schemeClr val="bg1">
                    <a:lumMod val="50000"/>
                  </a:schemeClr>
                </a:solidFill>
              </a:rPr>
              <a:t>成本因素与非成本因素</a:t>
            </a:r>
          </a:p>
        </p:txBody>
      </p:sp>
      <p:sp>
        <p:nvSpPr>
          <p:cNvPr id="26" name="Rectangle 24"/>
          <p:cNvSpPr>
            <a:spLocks noChangeArrowheads="1"/>
          </p:cNvSpPr>
          <p:nvPr/>
        </p:nvSpPr>
        <p:spPr bwMode="auto">
          <a:xfrm>
            <a:off x="6830076" y="2096124"/>
            <a:ext cx="1767136" cy="1374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E4402F"/>
                </a:solidFill>
              </a:rPr>
              <a:t>Step 04</a:t>
            </a:r>
          </a:p>
          <a:p>
            <a:pPr algn="ctr"/>
            <a:r>
              <a:rPr lang="zh-CN" altLang="en-US" b="1" dirty="0">
                <a:solidFill>
                  <a:schemeClr val="bg1">
                    <a:lumMod val="50000"/>
                  </a:schemeClr>
                </a:solidFill>
              </a:rPr>
              <a:t>根据所确定的评价体系，算出每个地点的总分，确定最终地点。</a:t>
            </a:r>
          </a:p>
        </p:txBody>
      </p:sp>
      <p:sp>
        <p:nvSpPr>
          <p:cNvPr id="27" name="Rectangle 25"/>
          <p:cNvSpPr>
            <a:spLocks noChangeArrowheads="1"/>
          </p:cNvSpPr>
          <p:nvPr/>
        </p:nvSpPr>
        <p:spPr bwMode="auto">
          <a:xfrm>
            <a:off x="5000628" y="3929066"/>
            <a:ext cx="1500198" cy="1374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E4402F"/>
                </a:solidFill>
              </a:rPr>
              <a:t>Step 03</a:t>
            </a:r>
          </a:p>
          <a:p>
            <a:pPr algn="ctr"/>
            <a:r>
              <a:rPr lang="zh-CN" altLang="en-US" b="1" dirty="0">
                <a:solidFill>
                  <a:schemeClr val="bg1">
                    <a:lumMod val="50000"/>
                  </a:schemeClr>
                </a:solidFill>
              </a:rPr>
              <a:t>在这个大的地区中，选定若干小地区进行详细勘察。</a:t>
            </a:r>
          </a:p>
        </p:txBody>
      </p:sp>
      <p:sp>
        <p:nvSpPr>
          <p:cNvPr id="2" name="文本框 1"/>
          <p:cNvSpPr txBox="1"/>
          <p:nvPr/>
        </p:nvSpPr>
        <p:spPr>
          <a:xfrm>
            <a:off x="3188335" y="459740"/>
            <a:ext cx="2767330" cy="701040"/>
          </a:xfrm>
          <a:prstGeom prst="rect">
            <a:avLst/>
          </a:prstGeom>
          <a:noFill/>
        </p:spPr>
        <p:txBody>
          <a:bodyPr wrap="none" rtlCol="0" anchor="t">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sym typeface="+mn-ea"/>
              </a:rPr>
              <a:t>选址的步骤</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300"/>
                                  </p:stCondLst>
                                  <p:childTnLst>
                                    <p:animScale>
                                      <p:cBhvr>
                                        <p:cTn id="11" dur="150" fill="hold"/>
                                        <p:tgtEl>
                                          <p:spTgt spid="4"/>
                                        </p:tgtEl>
                                      </p:cBhvr>
                                      <p:by x="110000" y="110000"/>
                                    </p:animScale>
                                  </p:childTnLst>
                                </p:cTn>
                              </p:par>
                              <p:par>
                                <p:cTn id="12" presetID="2" presetClass="entr" presetSubtype="4" fill="hold" grpId="0" nodeType="withEffect">
                                  <p:stCondLst>
                                    <p:cond delay="40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750" fill="hold"/>
                                        <p:tgtEl>
                                          <p:spTgt spid="25"/>
                                        </p:tgtEl>
                                        <p:attrNameLst>
                                          <p:attrName>ppt_x</p:attrName>
                                        </p:attrNameLst>
                                      </p:cBhvr>
                                      <p:tavLst>
                                        <p:tav tm="0">
                                          <p:val>
                                            <p:strVal val="#ppt_x"/>
                                          </p:val>
                                        </p:tav>
                                        <p:tav tm="100000">
                                          <p:val>
                                            <p:strVal val="#ppt_x"/>
                                          </p:val>
                                        </p:tav>
                                      </p:tavLst>
                                    </p:anim>
                                    <p:anim calcmode="lin" valueType="num">
                                      <p:cBhvr additive="base">
                                        <p:cTn id="15" dur="750" fill="hold"/>
                                        <p:tgtEl>
                                          <p:spTgt spid="25"/>
                                        </p:tgtEl>
                                        <p:attrNameLst>
                                          <p:attrName>ppt_y</p:attrName>
                                        </p:attrNameLst>
                                      </p:cBhvr>
                                      <p:tavLst>
                                        <p:tav tm="0">
                                          <p:val>
                                            <p:strVal val="1+#ppt_h/2"/>
                                          </p:val>
                                        </p:tav>
                                        <p:tav tm="100000">
                                          <p:val>
                                            <p:strVal val="#ppt_y"/>
                                          </p:val>
                                        </p:tav>
                                      </p:tavLst>
                                    </p:anim>
                                  </p:childTnLst>
                                </p:cTn>
                              </p:par>
                              <p:par>
                                <p:cTn id="16" presetID="22" presetClass="entr" presetSubtype="8" fill="hold" grpId="0" nodeType="withEffect">
                                  <p:stCondLst>
                                    <p:cond delay="7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53" presetClass="entr" presetSubtype="16" fill="hold" grpId="0" nodeType="withEffect">
                                  <p:stCondLst>
                                    <p:cond delay="120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1500"/>
                                  </p:stCondLst>
                                  <p:childTnLst>
                                    <p:animScale>
                                      <p:cBhvr>
                                        <p:cTn id="25" dur="150" fill="hold"/>
                                        <p:tgtEl>
                                          <p:spTgt spid="8"/>
                                        </p:tgtEl>
                                      </p:cBhvr>
                                      <p:by x="110000" y="110000"/>
                                    </p:animScale>
                                  </p:childTnLst>
                                </p:cTn>
                              </p:par>
                              <p:par>
                                <p:cTn id="26" presetID="2" presetClass="entr" presetSubtype="1" fill="hold" grpId="0" nodeType="withEffect">
                                  <p:stCondLst>
                                    <p:cond delay="160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750" fill="hold"/>
                                        <p:tgtEl>
                                          <p:spTgt spid="24"/>
                                        </p:tgtEl>
                                        <p:attrNameLst>
                                          <p:attrName>ppt_x</p:attrName>
                                        </p:attrNameLst>
                                      </p:cBhvr>
                                      <p:tavLst>
                                        <p:tav tm="0">
                                          <p:val>
                                            <p:strVal val="#ppt_x"/>
                                          </p:val>
                                        </p:tav>
                                        <p:tav tm="100000">
                                          <p:val>
                                            <p:strVal val="#ppt_x"/>
                                          </p:val>
                                        </p:tav>
                                      </p:tavLst>
                                    </p:anim>
                                    <p:anim calcmode="lin" valueType="num">
                                      <p:cBhvr additive="base">
                                        <p:cTn id="29" dur="750" fill="hold"/>
                                        <p:tgtEl>
                                          <p:spTgt spid="24"/>
                                        </p:tgtEl>
                                        <p:attrNameLst>
                                          <p:attrName>ppt_y</p:attrName>
                                        </p:attrNameLst>
                                      </p:cBhvr>
                                      <p:tavLst>
                                        <p:tav tm="0">
                                          <p:val>
                                            <p:strVal val="0-#ppt_h/2"/>
                                          </p:val>
                                        </p:tav>
                                        <p:tav tm="100000">
                                          <p:val>
                                            <p:strVal val="#ppt_y"/>
                                          </p:val>
                                        </p:tav>
                                      </p:tavLst>
                                    </p:anim>
                                  </p:childTnLst>
                                </p:cTn>
                              </p:par>
                              <p:par>
                                <p:cTn id="30" presetID="22" presetClass="entr" presetSubtype="8" fill="hold" grpId="0" nodeType="withEffect">
                                  <p:stCondLst>
                                    <p:cond delay="190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53" presetClass="entr" presetSubtype="16" fill="hold" grpId="0" nodeType="withEffect">
                                  <p:stCondLst>
                                    <p:cond delay="2400"/>
                                  </p:stCondLst>
                                  <p:childTnLst>
                                    <p:set>
                                      <p:cBhvr>
                                        <p:cTn id="34" dur="1" fill="hold">
                                          <p:stCondLst>
                                            <p:cond delay="0"/>
                                          </p:stCondLst>
                                        </p:cTn>
                                        <p:tgtEl>
                                          <p:spTgt spid="6"/>
                                        </p:tgtEl>
                                        <p:attrNameLst>
                                          <p:attrName>style.visibility</p:attrName>
                                        </p:attrNameLst>
                                      </p:cBhvr>
                                      <p:to>
                                        <p:strVal val="visible"/>
                                      </p:to>
                                    </p:set>
                                    <p:anim calcmode="lin" valueType="num">
                                      <p:cBhvr>
                                        <p:cTn id="35" dur="300" fill="hold"/>
                                        <p:tgtEl>
                                          <p:spTgt spid="6"/>
                                        </p:tgtEl>
                                        <p:attrNameLst>
                                          <p:attrName>ppt_w</p:attrName>
                                        </p:attrNameLst>
                                      </p:cBhvr>
                                      <p:tavLst>
                                        <p:tav tm="0">
                                          <p:val>
                                            <p:fltVal val="0"/>
                                          </p:val>
                                        </p:tav>
                                        <p:tav tm="100000">
                                          <p:val>
                                            <p:strVal val="#ppt_w"/>
                                          </p:val>
                                        </p:tav>
                                      </p:tavLst>
                                    </p:anim>
                                    <p:anim calcmode="lin" valueType="num">
                                      <p:cBhvr>
                                        <p:cTn id="36" dur="300" fill="hold"/>
                                        <p:tgtEl>
                                          <p:spTgt spid="6"/>
                                        </p:tgtEl>
                                        <p:attrNameLst>
                                          <p:attrName>ppt_h</p:attrName>
                                        </p:attrNameLst>
                                      </p:cBhvr>
                                      <p:tavLst>
                                        <p:tav tm="0">
                                          <p:val>
                                            <p:fltVal val="0"/>
                                          </p:val>
                                        </p:tav>
                                        <p:tav tm="100000">
                                          <p:val>
                                            <p:strVal val="#ppt_h"/>
                                          </p:val>
                                        </p:tav>
                                      </p:tavLst>
                                    </p:anim>
                                    <p:animEffect transition="in" filter="fade">
                                      <p:cBhvr>
                                        <p:cTn id="37" dur="300"/>
                                        <p:tgtEl>
                                          <p:spTgt spid="6"/>
                                        </p:tgtEl>
                                      </p:cBhvr>
                                    </p:animEffect>
                                  </p:childTnLst>
                                </p:cTn>
                              </p:par>
                              <p:par>
                                <p:cTn id="38" presetID="6" presetClass="emph" presetSubtype="0" autoRev="1" fill="hold" grpId="1" nodeType="withEffect">
                                  <p:stCondLst>
                                    <p:cond delay="2700"/>
                                  </p:stCondLst>
                                  <p:childTnLst>
                                    <p:animScale>
                                      <p:cBhvr>
                                        <p:cTn id="39" dur="150" fill="hold"/>
                                        <p:tgtEl>
                                          <p:spTgt spid="6"/>
                                        </p:tgtEl>
                                      </p:cBhvr>
                                      <p:by x="110000" y="110000"/>
                                    </p:animScale>
                                  </p:childTnLst>
                                </p:cTn>
                              </p:par>
                              <p:par>
                                <p:cTn id="40" presetID="2" presetClass="entr" presetSubtype="4" fill="hold" grpId="0" nodeType="withEffect">
                                  <p:stCondLst>
                                    <p:cond delay="280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750" fill="hold"/>
                                        <p:tgtEl>
                                          <p:spTgt spid="27"/>
                                        </p:tgtEl>
                                        <p:attrNameLst>
                                          <p:attrName>ppt_x</p:attrName>
                                        </p:attrNameLst>
                                      </p:cBhvr>
                                      <p:tavLst>
                                        <p:tav tm="0">
                                          <p:val>
                                            <p:strVal val="#ppt_x"/>
                                          </p:val>
                                        </p:tav>
                                        <p:tav tm="100000">
                                          <p:val>
                                            <p:strVal val="#ppt_x"/>
                                          </p:val>
                                        </p:tav>
                                      </p:tavLst>
                                    </p:anim>
                                    <p:anim calcmode="lin" valueType="num">
                                      <p:cBhvr additive="base">
                                        <p:cTn id="43" dur="750" fill="hold"/>
                                        <p:tgtEl>
                                          <p:spTgt spid="27"/>
                                        </p:tgtEl>
                                        <p:attrNameLst>
                                          <p:attrName>ppt_y</p:attrName>
                                        </p:attrNameLst>
                                      </p:cBhvr>
                                      <p:tavLst>
                                        <p:tav tm="0">
                                          <p:val>
                                            <p:strVal val="1+#ppt_h/2"/>
                                          </p:val>
                                        </p:tav>
                                        <p:tav tm="100000">
                                          <p:val>
                                            <p:strVal val="#ppt_y"/>
                                          </p:val>
                                        </p:tav>
                                      </p:tavLst>
                                    </p:anim>
                                  </p:childTnLst>
                                </p:cTn>
                              </p:par>
                              <p:par>
                                <p:cTn id="44" presetID="22" presetClass="entr" presetSubtype="8" fill="hold" grpId="0" nodeType="withEffect">
                                  <p:stCondLst>
                                    <p:cond delay="310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par>
                                <p:cTn id="47" presetID="53" presetClass="entr" presetSubtype="16" fill="hold" grpId="0" nodeType="withEffect">
                                  <p:stCondLst>
                                    <p:cond delay="36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300" fill="hold"/>
                                        <p:tgtEl>
                                          <p:spTgt spid="10"/>
                                        </p:tgtEl>
                                        <p:attrNameLst>
                                          <p:attrName>ppt_w</p:attrName>
                                        </p:attrNameLst>
                                      </p:cBhvr>
                                      <p:tavLst>
                                        <p:tav tm="0">
                                          <p:val>
                                            <p:fltVal val="0"/>
                                          </p:val>
                                        </p:tav>
                                        <p:tav tm="100000">
                                          <p:val>
                                            <p:strVal val="#ppt_w"/>
                                          </p:val>
                                        </p:tav>
                                      </p:tavLst>
                                    </p:anim>
                                    <p:anim calcmode="lin" valueType="num">
                                      <p:cBhvr>
                                        <p:cTn id="50" dur="300" fill="hold"/>
                                        <p:tgtEl>
                                          <p:spTgt spid="10"/>
                                        </p:tgtEl>
                                        <p:attrNameLst>
                                          <p:attrName>ppt_h</p:attrName>
                                        </p:attrNameLst>
                                      </p:cBhvr>
                                      <p:tavLst>
                                        <p:tav tm="0">
                                          <p:val>
                                            <p:fltVal val="0"/>
                                          </p:val>
                                        </p:tav>
                                        <p:tav tm="100000">
                                          <p:val>
                                            <p:strVal val="#ppt_h"/>
                                          </p:val>
                                        </p:tav>
                                      </p:tavLst>
                                    </p:anim>
                                    <p:animEffect transition="in" filter="fade">
                                      <p:cBhvr>
                                        <p:cTn id="51" dur="300"/>
                                        <p:tgtEl>
                                          <p:spTgt spid="10"/>
                                        </p:tgtEl>
                                      </p:cBhvr>
                                    </p:animEffect>
                                  </p:childTnLst>
                                </p:cTn>
                              </p:par>
                              <p:par>
                                <p:cTn id="52" presetID="6" presetClass="emph" presetSubtype="0" autoRev="1" fill="hold" grpId="1" nodeType="withEffect">
                                  <p:stCondLst>
                                    <p:cond delay="3900"/>
                                  </p:stCondLst>
                                  <p:childTnLst>
                                    <p:animScale>
                                      <p:cBhvr>
                                        <p:cTn id="53" dur="150" fill="hold"/>
                                        <p:tgtEl>
                                          <p:spTgt spid="10"/>
                                        </p:tgtEl>
                                      </p:cBhvr>
                                      <p:by x="110000" y="110000"/>
                                    </p:animScale>
                                  </p:childTnLst>
                                </p:cTn>
                              </p:par>
                              <p:par>
                                <p:cTn id="54" presetID="2" presetClass="entr" presetSubtype="1" fill="hold" grpId="0" nodeType="withEffect">
                                  <p:stCondLst>
                                    <p:cond delay="4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ppt_x"/>
                                          </p:val>
                                        </p:tav>
                                        <p:tav tm="100000">
                                          <p:val>
                                            <p:strVal val="#ppt_x"/>
                                          </p:val>
                                        </p:tav>
                                      </p:tavLst>
                                    </p:anim>
                                    <p:anim calcmode="lin" valueType="num">
                                      <p:cBhvr additive="base">
                                        <p:cTn id="57" dur="750" fill="hold"/>
                                        <p:tgtEl>
                                          <p:spTgt spid="26"/>
                                        </p:tgtEl>
                                        <p:attrNameLst>
                                          <p:attrName>ppt_y</p:attrName>
                                        </p:attrNameLst>
                                      </p:cBhvr>
                                      <p:tavLst>
                                        <p:tav tm="0">
                                          <p:val>
                                            <p:strVal val="0-#ppt_h/2"/>
                                          </p:val>
                                        </p:tav>
                                        <p:tav tm="100000">
                                          <p:val>
                                            <p:strVal val="#ppt_y"/>
                                          </p:val>
                                        </p:tav>
                                      </p:tavLst>
                                    </p:anim>
                                  </p:childTnLst>
                                </p:cTn>
                              </p:par>
                              <p:par>
                                <p:cTn id="58" presetID="22" presetClass="entr" presetSubtype="8" fill="hold" grpId="0" nodeType="withEffect">
                                  <p:stCondLst>
                                    <p:cond delay="43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6" grpId="0" bldLvl="0" animBg="1"/>
      <p:bldP spid="6" grpId="1" bldLvl="0" animBg="1"/>
      <p:bldP spid="7" grpId="0" bldLvl="0" animBg="1"/>
      <p:bldP spid="8" grpId="0" bldLvl="0" animBg="1"/>
      <p:bldP spid="8" grpId="1" bldLvl="0" animBg="1"/>
      <p:bldP spid="9" grpId="0" bldLvl="0" animBg="1"/>
      <p:bldP spid="10" grpId="0" bldLvl="0" animBg="1"/>
      <p:bldP spid="10" grpId="1" bldLvl="0" animBg="1"/>
      <p:bldP spid="11" grpId="0" bldLvl="0" animBg="1"/>
      <p:bldP spid="24" grpId="0"/>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5432.jpg"/>
          <p:cNvPicPr>
            <a:picLocks noChangeAspect="1"/>
          </p:cNvPicPr>
          <p:nvPr/>
        </p:nvPicPr>
        <p:blipFill>
          <a:blip r:embed="rId2"/>
          <a:stretch>
            <a:fillRect/>
          </a:stretch>
        </p:blipFill>
        <p:spPr>
          <a:xfrm>
            <a:off x="3143240" y="0"/>
            <a:ext cx="3929090" cy="2071702"/>
          </a:xfrm>
          <a:prstGeom prst="ellipse">
            <a:avLst/>
          </a:prstGeom>
          <a:ln>
            <a:noFill/>
          </a:ln>
          <a:effectLst>
            <a:softEdge rad="112500"/>
          </a:effectLst>
        </p:spPr>
      </p:pic>
      <p:sp>
        <p:nvSpPr>
          <p:cNvPr id="7" name="矩形 6"/>
          <p:cNvSpPr/>
          <p:nvPr/>
        </p:nvSpPr>
        <p:spPr>
          <a:xfrm>
            <a:off x="93344" y="0"/>
            <a:ext cx="4478655" cy="2072005"/>
          </a:xfrm>
          <a:prstGeom prst="rect">
            <a:avLst/>
          </a:prstGeom>
          <a:solidFill>
            <a:srgbClr val="FFC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rgbClr val="DD6909"/>
                </a:solidFill>
              </a:rPr>
              <a:t>2.3</a:t>
            </a:r>
            <a:r>
              <a:rPr lang="zh-CN" altLang="en-US" sz="5400" b="1" dirty="0">
                <a:solidFill>
                  <a:srgbClr val="DD6909"/>
                </a:solidFill>
              </a:rPr>
              <a:t>服务场景</a:t>
            </a:r>
          </a:p>
        </p:txBody>
      </p:sp>
      <p:sp>
        <p:nvSpPr>
          <p:cNvPr id="6" name="矩形 5"/>
          <p:cNvSpPr/>
          <p:nvPr/>
        </p:nvSpPr>
        <p:spPr>
          <a:xfrm>
            <a:off x="3786182" y="2428868"/>
            <a:ext cx="571504" cy="3965257"/>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3345" y="2384425"/>
            <a:ext cx="166370" cy="403669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714744" y="4429132"/>
            <a:ext cx="478155" cy="579120"/>
          </a:xfrm>
          <a:prstGeom prst="rect">
            <a:avLst/>
          </a:prstGeom>
          <a:noFill/>
        </p:spPr>
        <p:txBody>
          <a:bodyPr wrap="none" rtlCol="0" anchor="t">
            <a:spAutoFit/>
          </a:bodyPr>
          <a:lstStyle/>
          <a:p>
            <a:r>
              <a:rPr lang="en-US" altLang="zh-CN" sz="3200" dirty="0" smtClean="0">
                <a:solidFill>
                  <a:schemeClr val="bg1"/>
                </a:solidFill>
                <a:latin typeface="Broadway" panose="04040905080B02020502" pitchFamily="82" charset="0"/>
                <a:sym typeface="+mn-ea"/>
              </a:rPr>
              <a:t>02</a:t>
            </a:r>
          </a:p>
        </p:txBody>
      </p:sp>
      <p:sp>
        <p:nvSpPr>
          <p:cNvPr id="17" name="文本框 16"/>
          <p:cNvSpPr txBox="1"/>
          <p:nvPr/>
        </p:nvSpPr>
        <p:spPr>
          <a:xfrm>
            <a:off x="3714744" y="2857496"/>
            <a:ext cx="707707" cy="584775"/>
          </a:xfrm>
          <a:prstGeom prst="rect">
            <a:avLst/>
          </a:prstGeom>
          <a:noFill/>
        </p:spPr>
        <p:txBody>
          <a:bodyPr wrap="square" rtlCol="0" anchor="t">
            <a:spAutoFit/>
          </a:bodyPr>
          <a:lstStyle/>
          <a:p>
            <a:r>
              <a:rPr lang="en-US" altLang="zh-CN" sz="3200" dirty="0" smtClean="0">
                <a:solidFill>
                  <a:schemeClr val="bg1"/>
                </a:solidFill>
                <a:latin typeface="Broadway" panose="04040905080B02020502" pitchFamily="82" charset="0"/>
                <a:sym typeface="+mn-ea"/>
              </a:rPr>
              <a:t>01</a:t>
            </a:r>
          </a:p>
        </p:txBody>
      </p:sp>
      <p:pic>
        <p:nvPicPr>
          <p:cNvPr id="2" name="图片 1" descr="timg"/>
          <p:cNvPicPr>
            <a:picLocks noChangeAspect="1"/>
          </p:cNvPicPr>
          <p:nvPr/>
        </p:nvPicPr>
        <p:blipFill>
          <a:blip r:embed="rId3"/>
          <a:stretch>
            <a:fillRect/>
          </a:stretch>
        </p:blipFill>
        <p:spPr>
          <a:xfrm>
            <a:off x="259715" y="2384425"/>
            <a:ext cx="3492500" cy="4036695"/>
          </a:xfrm>
          <a:prstGeom prst="rect">
            <a:avLst/>
          </a:prstGeom>
        </p:spPr>
      </p:pic>
      <p:sp>
        <p:nvSpPr>
          <p:cNvPr id="3" name="文本框 2"/>
          <p:cNvSpPr txBox="1"/>
          <p:nvPr/>
        </p:nvSpPr>
        <p:spPr>
          <a:xfrm>
            <a:off x="4572000" y="2786058"/>
            <a:ext cx="4019550" cy="749300"/>
          </a:xfrm>
          <a:prstGeom prst="rect">
            <a:avLst/>
          </a:prstGeom>
          <a:noFill/>
        </p:spPr>
        <p:txBody>
          <a:bodyPr wrap="square" rtlCol="0" anchor="t">
            <a:spAutoFit/>
          </a:bodyPr>
          <a:lstStyle/>
          <a:p>
            <a:pPr>
              <a:lnSpc>
                <a:spcPct val="120000"/>
              </a:lnSpc>
            </a:pPr>
            <a:r>
              <a:rPr lang="zh-CN" altLang="en-US" b="1" dirty="0">
                <a:solidFill>
                  <a:srgbClr val="595959"/>
                </a:solidFill>
                <a:latin typeface="微软雅黑" panose="020B0503020204020204" pitchFamily="34" charset="-122"/>
                <a:ea typeface="微软雅黑" panose="020B0503020204020204" pitchFamily="34" charset="-122"/>
                <a:sym typeface="+mn-ea"/>
              </a:rPr>
              <a:t>服务场景是顾客所接受服务经历所处的一种有形环境与社交环境。</a:t>
            </a:r>
          </a:p>
        </p:txBody>
      </p:sp>
      <p:sp>
        <p:nvSpPr>
          <p:cNvPr id="8" name="文本框 7"/>
          <p:cNvSpPr txBox="1"/>
          <p:nvPr/>
        </p:nvSpPr>
        <p:spPr>
          <a:xfrm>
            <a:off x="4643438" y="3857628"/>
            <a:ext cx="3906520" cy="2065020"/>
          </a:xfrm>
          <a:prstGeom prst="rect">
            <a:avLst/>
          </a:prstGeom>
          <a:noFill/>
        </p:spPr>
        <p:txBody>
          <a:bodyPr wrap="square" rtlCol="0" anchor="t">
            <a:spAutoFit/>
          </a:bodyPr>
          <a:lstStyle/>
          <a:p>
            <a:pPr algn="l">
              <a:lnSpc>
                <a:spcPct val="120000"/>
              </a:lnSpc>
            </a:pPr>
            <a:r>
              <a:rPr lang="zh-CN" altLang="en-US" b="1" dirty="0">
                <a:solidFill>
                  <a:srgbClr val="595959"/>
                </a:solidFill>
                <a:latin typeface="微软雅黑" panose="020B0503020204020204" pitchFamily="34" charset="-122"/>
                <a:ea typeface="微软雅黑" panose="020B0503020204020204" pitchFamily="34" charset="-122"/>
              </a:rPr>
              <a:t>服务场景对服务中的顾客和员工的行为、感知都会产生影响。首先服务场景为组织服务提供一个可视化的表现。第二，服务场景通过阻碍或者帮助顾客和员工完成各自活动的能力来简化服务传递。</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5"/>
          <p:cNvSpPr/>
          <p:nvPr/>
        </p:nvSpPr>
        <p:spPr bwMode="auto">
          <a:xfrm rot="10800000">
            <a:off x="6286512" y="3857628"/>
            <a:ext cx="1436687" cy="274638"/>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rgbClr val="A2897B"/>
            </a:solidFill>
            <a:round/>
            <a:tail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4" name="矩形 3"/>
          <p:cNvSpPr/>
          <p:nvPr/>
        </p:nvSpPr>
        <p:spPr>
          <a:xfrm>
            <a:off x="357158" y="214290"/>
            <a:ext cx="8358246" cy="640080"/>
          </a:xfrm>
          <a:prstGeom prst="rect">
            <a:avLst/>
          </a:prstGeom>
          <a:noFill/>
        </p:spPr>
        <p:txBody>
          <a:bodyPr wrap="square" lIns="91440" tIns="45720" rIns="91440" bIns="45720">
            <a:spAutoFit/>
          </a:bodyPr>
          <a:lstStyle/>
          <a:p>
            <a:pPr algn="ctr"/>
            <a:r>
              <a:rPr lang="zh-CN" altLang="en-US" sz="36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服务场景的维度</a:t>
            </a:r>
          </a:p>
        </p:txBody>
      </p:sp>
      <p:sp>
        <p:nvSpPr>
          <p:cNvPr id="39" name="Freeform 8"/>
          <p:cNvSpPr/>
          <p:nvPr/>
        </p:nvSpPr>
        <p:spPr bwMode="auto">
          <a:xfrm>
            <a:off x="3929058" y="3143248"/>
            <a:ext cx="1346202" cy="3714752"/>
          </a:xfrm>
          <a:custGeom>
            <a:avLst/>
            <a:gdLst>
              <a:gd name="T0" fmla="*/ 232 w 668"/>
              <a:gd name="T1" fmla="*/ 1571 h 1571"/>
              <a:gd name="T2" fmla="*/ 437 w 668"/>
              <a:gd name="T3" fmla="*/ 1571 h 1571"/>
              <a:gd name="T4" fmla="*/ 384 w 668"/>
              <a:gd name="T5" fmla="*/ 806 h 1571"/>
              <a:gd name="T6" fmla="*/ 668 w 668"/>
              <a:gd name="T7" fmla="*/ 434 h 1571"/>
              <a:gd name="T8" fmla="*/ 366 w 668"/>
              <a:gd name="T9" fmla="*/ 705 h 1571"/>
              <a:gd name="T10" fmla="*/ 327 w 668"/>
              <a:gd name="T11" fmla="*/ 0 h 1571"/>
              <a:gd name="T12" fmla="*/ 276 w 668"/>
              <a:gd name="T13" fmla="*/ 848 h 1571"/>
              <a:gd name="T14" fmla="*/ 0 w 668"/>
              <a:gd name="T15" fmla="*/ 582 h 1571"/>
              <a:gd name="T16" fmla="*/ 269 w 668"/>
              <a:gd name="T17" fmla="*/ 956 h 1571"/>
              <a:gd name="T18" fmla="*/ 232 w 668"/>
              <a:gd name="T19" fmla="*/ 1571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 h="1571">
                <a:moveTo>
                  <a:pt x="232" y="1571"/>
                </a:moveTo>
                <a:lnTo>
                  <a:pt x="437" y="1571"/>
                </a:lnTo>
                <a:lnTo>
                  <a:pt x="384" y="806"/>
                </a:lnTo>
                <a:lnTo>
                  <a:pt x="668" y="434"/>
                </a:lnTo>
                <a:lnTo>
                  <a:pt x="366" y="705"/>
                </a:lnTo>
                <a:lnTo>
                  <a:pt x="327" y="0"/>
                </a:lnTo>
                <a:lnTo>
                  <a:pt x="276" y="848"/>
                </a:lnTo>
                <a:lnTo>
                  <a:pt x="0" y="582"/>
                </a:lnTo>
                <a:lnTo>
                  <a:pt x="269" y="956"/>
                </a:lnTo>
                <a:lnTo>
                  <a:pt x="232" y="1571"/>
                </a:lnTo>
                <a:close/>
              </a:path>
            </a:pathLst>
          </a:custGeom>
          <a:solidFill>
            <a:srgbClr val="FFC000"/>
          </a:solidFill>
          <a:ln w="9525" cmpd="sng">
            <a:noFill/>
            <a:round/>
          </a:ln>
        </p:spPr>
        <p:txBody>
          <a:bodyPr/>
          <a:lstStyle/>
          <a:p>
            <a:endParaRPr lang="zh-CN" altLang="en-US"/>
          </a:p>
        </p:txBody>
      </p:sp>
      <p:sp>
        <p:nvSpPr>
          <p:cNvPr id="22" name="Rectangle 2"/>
          <p:cNvSpPr>
            <a:spLocks noChangeArrowheads="1"/>
          </p:cNvSpPr>
          <p:nvPr/>
        </p:nvSpPr>
        <p:spPr bwMode="auto">
          <a:xfrm>
            <a:off x="285750" y="4857750"/>
            <a:ext cx="2857500" cy="1645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r"/>
            <a:r>
              <a:rPr lang="zh-CN" altLang="en-US" sz="2800" b="1" dirty="0">
                <a:solidFill>
                  <a:srgbClr val="E4402F"/>
                </a:solidFill>
              </a:rPr>
              <a:t>空间布局与功能</a:t>
            </a:r>
          </a:p>
          <a:p>
            <a:pPr algn="l"/>
            <a:r>
              <a:rPr lang="zh-CN" altLang="en-US" sz="2000" b="1" dirty="0" smtClean="0"/>
              <a:t>装修与设施的布局以及他们之间的共同关系构成了服务传递可视化与功能化的场景。</a:t>
            </a:r>
          </a:p>
        </p:txBody>
      </p:sp>
      <p:sp>
        <p:nvSpPr>
          <p:cNvPr id="23" name="Rectangle 3"/>
          <p:cNvSpPr>
            <a:spLocks noChangeArrowheads="1"/>
          </p:cNvSpPr>
          <p:nvPr/>
        </p:nvSpPr>
        <p:spPr bwMode="auto">
          <a:xfrm>
            <a:off x="285720" y="2285992"/>
            <a:ext cx="2071702" cy="1341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r"/>
            <a:r>
              <a:rPr lang="zh-CN" altLang="en-US" sz="2800" b="1" dirty="0">
                <a:solidFill>
                  <a:srgbClr val="E4402F"/>
                </a:solidFill>
              </a:rPr>
              <a:t>周边条件</a:t>
            </a:r>
          </a:p>
          <a:p>
            <a:r>
              <a:rPr lang="zh-CN" altLang="en-US" sz="2000" b="1" dirty="0" smtClean="0"/>
              <a:t> 温度、光线、气味、音乐等都会影响我们的感觉。</a:t>
            </a:r>
            <a:endParaRPr lang="zh-CN" altLang="en-US" sz="2000" b="1" dirty="0">
              <a:solidFill>
                <a:schemeClr val="bg1">
                  <a:lumMod val="50000"/>
                </a:schemeClr>
              </a:solidFill>
            </a:endParaRPr>
          </a:p>
        </p:txBody>
      </p:sp>
      <p:sp>
        <p:nvSpPr>
          <p:cNvPr id="24" name="Rectangle 4"/>
          <p:cNvSpPr>
            <a:spLocks noChangeArrowheads="1"/>
          </p:cNvSpPr>
          <p:nvPr/>
        </p:nvSpPr>
        <p:spPr bwMode="auto">
          <a:xfrm>
            <a:off x="6104890" y="4468495"/>
            <a:ext cx="2868930" cy="1341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zh-CN" altLang="en-US" sz="2800" b="1" dirty="0">
                <a:solidFill>
                  <a:srgbClr val="E4402F"/>
                </a:solidFill>
              </a:rPr>
              <a:t>符号、标志和景物</a:t>
            </a:r>
          </a:p>
          <a:p>
            <a:r>
              <a:rPr lang="zh-CN" altLang="en-US" sz="2000" b="1" dirty="0"/>
              <a:t>有形环境中的很多东西都以清楚或含蓄的信号说明行为可接受的标志。</a:t>
            </a:r>
          </a:p>
        </p:txBody>
      </p:sp>
      <p:sp>
        <p:nvSpPr>
          <p:cNvPr id="25" name="Freeform 5"/>
          <p:cNvSpPr/>
          <p:nvPr/>
        </p:nvSpPr>
        <p:spPr bwMode="auto">
          <a:xfrm>
            <a:off x="2500298" y="2571744"/>
            <a:ext cx="1293811" cy="274638"/>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rgbClr val="A2897B"/>
            </a:solidFill>
            <a:round/>
            <a:tail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6" name="Freeform 6"/>
          <p:cNvSpPr/>
          <p:nvPr/>
        </p:nvSpPr>
        <p:spPr bwMode="auto">
          <a:xfrm rot="20716434">
            <a:off x="1727409" y="4361947"/>
            <a:ext cx="1190625" cy="255588"/>
          </a:xfrm>
          <a:custGeom>
            <a:avLst/>
            <a:gdLst>
              <a:gd name="T0" fmla="*/ 750 w 750"/>
              <a:gd name="T1" fmla="*/ 0 h 161"/>
              <a:gd name="T2" fmla="*/ 591 w 750"/>
              <a:gd name="T3" fmla="*/ 161 h 161"/>
              <a:gd name="T4" fmla="*/ 0 w 750"/>
              <a:gd name="T5" fmla="*/ 161 h 161"/>
            </a:gdLst>
            <a:ahLst/>
            <a:cxnLst>
              <a:cxn ang="0">
                <a:pos x="T0" y="T1"/>
              </a:cxn>
              <a:cxn ang="0">
                <a:pos x="T2" y="T3"/>
              </a:cxn>
              <a:cxn ang="0">
                <a:pos x="T4" y="T5"/>
              </a:cxn>
            </a:cxnLst>
            <a:rect l="0" t="0" r="r" b="b"/>
            <a:pathLst>
              <a:path w="750" h="161">
                <a:moveTo>
                  <a:pt x="750" y="0"/>
                </a:moveTo>
                <a:lnTo>
                  <a:pt x="591" y="161"/>
                </a:lnTo>
                <a:lnTo>
                  <a:pt x="0" y="161"/>
                </a:lnTo>
              </a:path>
            </a:pathLst>
          </a:custGeom>
          <a:noFill/>
          <a:ln w="6350" cap="flat" cmpd="sng">
            <a:solidFill>
              <a:srgbClr val="A2897B"/>
            </a:solidFill>
            <a:round/>
            <a:tail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7" name="Line 7"/>
          <p:cNvSpPr>
            <a:spLocks noChangeShapeType="1"/>
          </p:cNvSpPr>
          <p:nvPr/>
        </p:nvSpPr>
        <p:spPr bwMode="auto">
          <a:xfrm>
            <a:off x="5561008" y="4468810"/>
            <a:ext cx="544512" cy="0"/>
          </a:xfrm>
          <a:prstGeom prst="line">
            <a:avLst/>
          </a:prstGeom>
          <a:noFill/>
          <a:ln w="6350" cmpd="sng">
            <a:solidFill>
              <a:srgbClr val="A2897B"/>
            </a:solidFill>
            <a:round/>
            <a:tailEnd type="oval" w="sm" len="sm"/>
          </a:ln>
          <a:extLst>
            <a:ext uri="{909E8E84-426E-40DD-AFC4-6F175D3DCCD1}">
              <a14:hiddenFill xmlns:a14="http://schemas.microsoft.com/office/drawing/2010/main" xmlns="">
                <a:noFill/>
              </a14:hiddenFill>
            </a:ext>
          </a:extLst>
        </p:spPr>
        <p:txBody>
          <a:bodyPr/>
          <a:lstStyle/>
          <a:p>
            <a:endParaRPr lang="zh-CN" altLang="en-US"/>
          </a:p>
        </p:txBody>
      </p:sp>
      <p:sp>
        <p:nvSpPr>
          <p:cNvPr id="28" name="Oval 9"/>
          <p:cNvSpPr>
            <a:spLocks noChangeArrowheads="1"/>
          </p:cNvSpPr>
          <p:nvPr/>
        </p:nvSpPr>
        <p:spPr bwMode="auto">
          <a:xfrm>
            <a:off x="4786314" y="3071810"/>
            <a:ext cx="1610048" cy="1645214"/>
          </a:xfrm>
          <a:prstGeom prst="ellipse">
            <a:avLst/>
          </a:prstGeom>
          <a:solidFill>
            <a:srgbClr val="E4402F"/>
          </a:solidFill>
          <a:ln w="9525" cmpd="sng">
            <a:solidFill>
              <a:srgbClr val="CBAB89"/>
            </a:solidFill>
            <a:round/>
          </a:ln>
        </p:spPr>
        <p:txBody>
          <a:bodyPr/>
          <a:lstStyle/>
          <a:p>
            <a:endParaRPr lang="zh-CN" altLang="en-US"/>
          </a:p>
        </p:txBody>
      </p:sp>
      <p:sp>
        <p:nvSpPr>
          <p:cNvPr id="29" name="Oval 10"/>
          <p:cNvSpPr>
            <a:spLocks noChangeArrowheads="1"/>
          </p:cNvSpPr>
          <p:nvPr/>
        </p:nvSpPr>
        <p:spPr bwMode="auto">
          <a:xfrm>
            <a:off x="4929190" y="3214686"/>
            <a:ext cx="1357322" cy="1345397"/>
          </a:xfrm>
          <a:prstGeom prst="ellipse">
            <a:avLst/>
          </a:prstGeom>
          <a:blipFill>
            <a:blip r:embed="rId3"/>
            <a:stretch>
              <a:fillRect/>
            </a:stretch>
          </a:blipFill>
          <a:ln>
            <a:solidFill>
              <a:srgbClr val="CBAB89"/>
            </a:solidFill>
          </a:ln>
        </p:spPr>
        <p:txBody>
          <a:bodyPr/>
          <a:lstStyle/>
          <a:p>
            <a:endParaRPr lang="zh-CN" altLang="en-US"/>
          </a:p>
        </p:txBody>
      </p:sp>
      <p:sp>
        <p:nvSpPr>
          <p:cNvPr id="30" name="Oval 11"/>
          <p:cNvSpPr>
            <a:spLocks noChangeArrowheads="1"/>
          </p:cNvSpPr>
          <p:nvPr/>
        </p:nvSpPr>
        <p:spPr bwMode="auto">
          <a:xfrm>
            <a:off x="2714612" y="3429000"/>
            <a:ext cx="1657525" cy="1594955"/>
          </a:xfrm>
          <a:prstGeom prst="ellipse">
            <a:avLst/>
          </a:prstGeom>
          <a:solidFill>
            <a:srgbClr val="E4402F"/>
          </a:solidFill>
          <a:ln w="9525" cmpd="sng">
            <a:solidFill>
              <a:srgbClr val="CBAB89"/>
            </a:solidFill>
            <a:round/>
          </a:ln>
        </p:spPr>
        <p:txBody>
          <a:bodyPr/>
          <a:lstStyle/>
          <a:p>
            <a:endParaRPr lang="zh-CN" altLang="en-US"/>
          </a:p>
        </p:txBody>
      </p:sp>
      <p:sp>
        <p:nvSpPr>
          <p:cNvPr id="31" name="Oval 12"/>
          <p:cNvSpPr>
            <a:spLocks noChangeArrowheads="1"/>
          </p:cNvSpPr>
          <p:nvPr/>
        </p:nvSpPr>
        <p:spPr bwMode="auto">
          <a:xfrm>
            <a:off x="2857488" y="3571876"/>
            <a:ext cx="1346837" cy="1285884"/>
          </a:xfrm>
          <a:prstGeom prst="ellipse">
            <a:avLst/>
          </a:prstGeom>
          <a:blipFill>
            <a:blip r:embed="rId4"/>
            <a:stretch>
              <a:fillRect/>
            </a:stretch>
          </a:blipFill>
          <a:ln>
            <a:solidFill>
              <a:srgbClr val="CBAB89"/>
            </a:solidFill>
          </a:ln>
        </p:spPr>
        <p:txBody>
          <a:bodyPr/>
          <a:lstStyle/>
          <a:p>
            <a:endParaRPr lang="zh-CN" altLang="en-US"/>
          </a:p>
        </p:txBody>
      </p:sp>
      <p:sp>
        <p:nvSpPr>
          <p:cNvPr id="32" name="Oval 13"/>
          <p:cNvSpPr>
            <a:spLocks noChangeArrowheads="1"/>
          </p:cNvSpPr>
          <p:nvPr/>
        </p:nvSpPr>
        <p:spPr bwMode="auto">
          <a:xfrm>
            <a:off x="3286116" y="1714488"/>
            <a:ext cx="2239314" cy="2289578"/>
          </a:xfrm>
          <a:prstGeom prst="ellipse">
            <a:avLst/>
          </a:prstGeom>
          <a:solidFill>
            <a:srgbClr val="E4402F"/>
          </a:solidFill>
          <a:ln w="9525" cmpd="sng">
            <a:solidFill>
              <a:srgbClr val="CBAB89"/>
            </a:solidFill>
            <a:round/>
          </a:ln>
        </p:spPr>
        <p:txBody>
          <a:bodyPr/>
          <a:lstStyle/>
          <a:p>
            <a:endParaRPr lang="zh-CN" altLang="en-US"/>
          </a:p>
        </p:txBody>
      </p:sp>
      <p:sp>
        <p:nvSpPr>
          <p:cNvPr id="33" name="Oval 14"/>
          <p:cNvSpPr>
            <a:spLocks noChangeArrowheads="1"/>
          </p:cNvSpPr>
          <p:nvPr/>
        </p:nvSpPr>
        <p:spPr bwMode="auto">
          <a:xfrm>
            <a:off x="3500430" y="1928802"/>
            <a:ext cx="1857388" cy="1880082"/>
          </a:xfrm>
          <a:prstGeom prst="ellipse">
            <a:avLst/>
          </a:prstGeom>
          <a:blipFill>
            <a:blip r:embed="rId5"/>
            <a:stretch>
              <a:fillRect/>
            </a:stretch>
          </a:blipFill>
          <a:ln>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32"/>
                                        </p:tgtEl>
                                        <p:attrNameLst>
                                          <p:attrName>style.visibility</p:attrName>
                                        </p:attrNameLst>
                                      </p:cBhvr>
                                      <p:to>
                                        <p:strVal val="visible"/>
                                      </p:to>
                                    </p:set>
                                    <p:anim calcmode="lin" valueType="num">
                                      <p:cBhvr>
                                        <p:cTn id="7" dur="300" fill="hold"/>
                                        <p:tgtEl>
                                          <p:spTgt spid="32"/>
                                        </p:tgtEl>
                                        <p:attrNameLst>
                                          <p:attrName>ppt_w</p:attrName>
                                        </p:attrNameLst>
                                      </p:cBhvr>
                                      <p:tavLst>
                                        <p:tav tm="0">
                                          <p:val>
                                            <p:fltVal val="0"/>
                                          </p:val>
                                        </p:tav>
                                        <p:tav tm="100000">
                                          <p:val>
                                            <p:strVal val="#ppt_w"/>
                                          </p:val>
                                        </p:tav>
                                      </p:tavLst>
                                    </p:anim>
                                    <p:anim calcmode="lin" valueType="num">
                                      <p:cBhvr>
                                        <p:cTn id="8" dur="300" fill="hold"/>
                                        <p:tgtEl>
                                          <p:spTgt spid="32"/>
                                        </p:tgtEl>
                                        <p:attrNameLst>
                                          <p:attrName>ppt_h</p:attrName>
                                        </p:attrNameLst>
                                      </p:cBhvr>
                                      <p:tavLst>
                                        <p:tav tm="0">
                                          <p:val>
                                            <p:fltVal val="0"/>
                                          </p:val>
                                        </p:tav>
                                        <p:tav tm="100000">
                                          <p:val>
                                            <p:strVal val="#ppt_h"/>
                                          </p:val>
                                        </p:tav>
                                      </p:tavLst>
                                    </p:anim>
                                    <p:animEffect transition="in" filter="fade">
                                      <p:cBhvr>
                                        <p:cTn id="9" dur="300"/>
                                        <p:tgtEl>
                                          <p:spTgt spid="32"/>
                                        </p:tgtEl>
                                      </p:cBhvr>
                                    </p:animEffect>
                                  </p:childTnLst>
                                </p:cTn>
                              </p:par>
                              <p:par>
                                <p:cTn id="10" presetID="6" presetClass="emph" presetSubtype="0" autoRev="1" fill="hold" grpId="1" nodeType="withEffect">
                                  <p:stCondLst>
                                    <p:cond delay="700"/>
                                  </p:stCondLst>
                                  <p:childTnLst>
                                    <p:animScale>
                                      <p:cBhvr>
                                        <p:cTn id="11" dur="150" fill="hold"/>
                                        <p:tgtEl>
                                          <p:spTgt spid="32"/>
                                        </p:tgtEl>
                                      </p:cBhvr>
                                      <p:by x="110000" y="110000"/>
                                    </p:animScale>
                                  </p:childTnLst>
                                </p:cTn>
                              </p:par>
                              <p:par>
                                <p:cTn id="12" presetID="53" presetClass="entr" presetSubtype="16" fill="hold" grpId="0" nodeType="withEffect">
                                  <p:stCondLst>
                                    <p:cond delay="500"/>
                                  </p:stCondLst>
                                  <p:childTnLst>
                                    <p:set>
                                      <p:cBhvr>
                                        <p:cTn id="13" dur="1" fill="hold">
                                          <p:stCondLst>
                                            <p:cond delay="0"/>
                                          </p:stCondLst>
                                        </p:cTn>
                                        <p:tgtEl>
                                          <p:spTgt spid="33"/>
                                        </p:tgtEl>
                                        <p:attrNameLst>
                                          <p:attrName>style.visibility</p:attrName>
                                        </p:attrNameLst>
                                      </p:cBhvr>
                                      <p:to>
                                        <p:strVal val="visible"/>
                                      </p:to>
                                    </p:set>
                                    <p:anim calcmode="lin" valueType="num">
                                      <p:cBhvr>
                                        <p:cTn id="14" dur="300" fill="hold"/>
                                        <p:tgtEl>
                                          <p:spTgt spid="33"/>
                                        </p:tgtEl>
                                        <p:attrNameLst>
                                          <p:attrName>ppt_w</p:attrName>
                                        </p:attrNameLst>
                                      </p:cBhvr>
                                      <p:tavLst>
                                        <p:tav tm="0">
                                          <p:val>
                                            <p:fltVal val="0"/>
                                          </p:val>
                                        </p:tav>
                                        <p:tav tm="100000">
                                          <p:val>
                                            <p:strVal val="#ppt_w"/>
                                          </p:val>
                                        </p:tav>
                                      </p:tavLst>
                                    </p:anim>
                                    <p:anim calcmode="lin" valueType="num">
                                      <p:cBhvr>
                                        <p:cTn id="15" dur="300" fill="hold"/>
                                        <p:tgtEl>
                                          <p:spTgt spid="33"/>
                                        </p:tgtEl>
                                        <p:attrNameLst>
                                          <p:attrName>ppt_h</p:attrName>
                                        </p:attrNameLst>
                                      </p:cBhvr>
                                      <p:tavLst>
                                        <p:tav tm="0">
                                          <p:val>
                                            <p:fltVal val="0"/>
                                          </p:val>
                                        </p:tav>
                                        <p:tav tm="100000">
                                          <p:val>
                                            <p:strVal val="#ppt_h"/>
                                          </p:val>
                                        </p:tav>
                                      </p:tavLst>
                                    </p:anim>
                                    <p:animEffect transition="in" filter="fade">
                                      <p:cBhvr>
                                        <p:cTn id="16" dur="300"/>
                                        <p:tgtEl>
                                          <p:spTgt spid="33"/>
                                        </p:tgtEl>
                                      </p:cBhvr>
                                    </p:animEffect>
                                  </p:childTnLst>
                                </p:cTn>
                              </p:par>
                              <p:par>
                                <p:cTn id="17" presetID="6" presetClass="emph" presetSubtype="0" autoRev="1" fill="hold" grpId="1" nodeType="withEffect">
                                  <p:stCondLst>
                                    <p:cond delay="800"/>
                                  </p:stCondLst>
                                  <p:childTnLst>
                                    <p:animScale>
                                      <p:cBhvr>
                                        <p:cTn id="18" dur="150" fill="hold"/>
                                        <p:tgtEl>
                                          <p:spTgt spid="33"/>
                                        </p:tgtEl>
                                      </p:cBhvr>
                                      <p:by x="110000" y="110000"/>
                                    </p:animScale>
                                  </p:childTnLst>
                                </p:cTn>
                              </p:par>
                              <p:par>
                                <p:cTn id="19" presetID="22" presetClass="entr" presetSubtype="2" fill="hold" grpId="0" nodeType="withEffect">
                                  <p:stCondLst>
                                    <p:cond delay="90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500"/>
                                        <p:tgtEl>
                                          <p:spTgt spid="25"/>
                                        </p:tgtEl>
                                      </p:cBhvr>
                                    </p:animEffect>
                                  </p:childTnLst>
                                </p:cTn>
                              </p:par>
                              <p:par>
                                <p:cTn id="22" presetID="2" presetClass="entr" presetSubtype="8" fill="hold" grpId="0" nodeType="withEffect">
                                  <p:stCondLst>
                                    <p:cond delay="100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750" fill="hold"/>
                                        <p:tgtEl>
                                          <p:spTgt spid="23"/>
                                        </p:tgtEl>
                                        <p:attrNameLst>
                                          <p:attrName>ppt_x</p:attrName>
                                        </p:attrNameLst>
                                      </p:cBhvr>
                                      <p:tavLst>
                                        <p:tav tm="0">
                                          <p:val>
                                            <p:strVal val="0-#ppt_w/2"/>
                                          </p:val>
                                        </p:tav>
                                        <p:tav tm="100000">
                                          <p:val>
                                            <p:strVal val="#ppt_x"/>
                                          </p:val>
                                        </p:tav>
                                      </p:tavLst>
                                    </p:anim>
                                    <p:anim calcmode="lin" valueType="num">
                                      <p:cBhvr additive="base">
                                        <p:cTn id="25" dur="750" fill="hold"/>
                                        <p:tgtEl>
                                          <p:spTgt spid="23"/>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300" fill="hold"/>
                                        <p:tgtEl>
                                          <p:spTgt spid="30"/>
                                        </p:tgtEl>
                                        <p:attrNameLst>
                                          <p:attrName>ppt_w</p:attrName>
                                        </p:attrNameLst>
                                      </p:cBhvr>
                                      <p:tavLst>
                                        <p:tav tm="0">
                                          <p:val>
                                            <p:fltVal val="0"/>
                                          </p:val>
                                        </p:tav>
                                        <p:tav tm="100000">
                                          <p:val>
                                            <p:strVal val="#ppt_w"/>
                                          </p:val>
                                        </p:tav>
                                      </p:tavLst>
                                    </p:anim>
                                    <p:anim calcmode="lin" valueType="num">
                                      <p:cBhvr>
                                        <p:cTn id="29" dur="300" fill="hold"/>
                                        <p:tgtEl>
                                          <p:spTgt spid="30"/>
                                        </p:tgtEl>
                                        <p:attrNameLst>
                                          <p:attrName>ppt_h</p:attrName>
                                        </p:attrNameLst>
                                      </p:cBhvr>
                                      <p:tavLst>
                                        <p:tav tm="0">
                                          <p:val>
                                            <p:fltVal val="0"/>
                                          </p:val>
                                        </p:tav>
                                        <p:tav tm="100000">
                                          <p:val>
                                            <p:strVal val="#ppt_h"/>
                                          </p:val>
                                        </p:tav>
                                      </p:tavLst>
                                    </p:anim>
                                    <p:animEffect transition="in" filter="fade">
                                      <p:cBhvr>
                                        <p:cTn id="30" dur="300"/>
                                        <p:tgtEl>
                                          <p:spTgt spid="30"/>
                                        </p:tgtEl>
                                      </p:cBhvr>
                                    </p:animEffect>
                                  </p:childTnLst>
                                </p:cTn>
                              </p:par>
                              <p:par>
                                <p:cTn id="31" presetID="6" presetClass="emph" presetSubtype="0" autoRev="1" fill="hold" grpId="1" nodeType="withEffect">
                                  <p:stCondLst>
                                    <p:cond delay="1200"/>
                                  </p:stCondLst>
                                  <p:childTnLst>
                                    <p:animScale>
                                      <p:cBhvr>
                                        <p:cTn id="32" dur="150" fill="hold"/>
                                        <p:tgtEl>
                                          <p:spTgt spid="30"/>
                                        </p:tgtEl>
                                      </p:cBhvr>
                                      <p:by x="110000" y="110000"/>
                                    </p:animScale>
                                  </p:childTnLst>
                                </p:cTn>
                              </p:par>
                              <p:par>
                                <p:cTn id="33" presetID="53" presetClass="entr" presetSubtype="16" fill="hold" grpId="0" nodeType="withEffect">
                                  <p:stCondLst>
                                    <p:cond delay="10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300" fill="hold"/>
                                        <p:tgtEl>
                                          <p:spTgt spid="31"/>
                                        </p:tgtEl>
                                        <p:attrNameLst>
                                          <p:attrName>ppt_w</p:attrName>
                                        </p:attrNameLst>
                                      </p:cBhvr>
                                      <p:tavLst>
                                        <p:tav tm="0">
                                          <p:val>
                                            <p:fltVal val="0"/>
                                          </p:val>
                                        </p:tav>
                                        <p:tav tm="100000">
                                          <p:val>
                                            <p:strVal val="#ppt_w"/>
                                          </p:val>
                                        </p:tav>
                                      </p:tavLst>
                                    </p:anim>
                                    <p:anim calcmode="lin" valueType="num">
                                      <p:cBhvr>
                                        <p:cTn id="36" dur="300" fill="hold"/>
                                        <p:tgtEl>
                                          <p:spTgt spid="31"/>
                                        </p:tgtEl>
                                        <p:attrNameLst>
                                          <p:attrName>ppt_h</p:attrName>
                                        </p:attrNameLst>
                                      </p:cBhvr>
                                      <p:tavLst>
                                        <p:tav tm="0">
                                          <p:val>
                                            <p:fltVal val="0"/>
                                          </p:val>
                                        </p:tav>
                                        <p:tav tm="100000">
                                          <p:val>
                                            <p:strVal val="#ppt_h"/>
                                          </p:val>
                                        </p:tav>
                                      </p:tavLst>
                                    </p:anim>
                                    <p:animEffect transition="in" filter="fade">
                                      <p:cBhvr>
                                        <p:cTn id="37" dur="300"/>
                                        <p:tgtEl>
                                          <p:spTgt spid="31"/>
                                        </p:tgtEl>
                                      </p:cBhvr>
                                    </p:animEffect>
                                  </p:childTnLst>
                                </p:cTn>
                              </p:par>
                              <p:par>
                                <p:cTn id="38" presetID="6" presetClass="emph" presetSubtype="0" autoRev="1" fill="hold" grpId="1" nodeType="withEffect">
                                  <p:stCondLst>
                                    <p:cond delay="1300"/>
                                  </p:stCondLst>
                                  <p:childTnLst>
                                    <p:animScale>
                                      <p:cBhvr>
                                        <p:cTn id="39" dur="150" fill="hold"/>
                                        <p:tgtEl>
                                          <p:spTgt spid="31"/>
                                        </p:tgtEl>
                                      </p:cBhvr>
                                      <p:by x="110000" y="110000"/>
                                    </p:animScale>
                                  </p:childTnLst>
                                </p:cTn>
                              </p:par>
                              <p:par>
                                <p:cTn id="40" presetID="22" presetClass="entr" presetSubtype="2" fill="hold" grpId="0" nodeType="withEffect">
                                  <p:stCondLst>
                                    <p:cond delay="1400"/>
                                  </p:stCondLst>
                                  <p:childTnLst>
                                    <p:set>
                                      <p:cBhvr>
                                        <p:cTn id="41" dur="1" fill="hold">
                                          <p:stCondLst>
                                            <p:cond delay="0"/>
                                          </p:stCondLst>
                                        </p:cTn>
                                        <p:tgtEl>
                                          <p:spTgt spid="26"/>
                                        </p:tgtEl>
                                        <p:attrNameLst>
                                          <p:attrName>style.visibility</p:attrName>
                                        </p:attrNameLst>
                                      </p:cBhvr>
                                      <p:to>
                                        <p:strVal val="visible"/>
                                      </p:to>
                                    </p:set>
                                    <p:animEffect transition="in" filter="wipe(right)">
                                      <p:cBhvr>
                                        <p:cTn id="42" dur="500"/>
                                        <p:tgtEl>
                                          <p:spTgt spid="26"/>
                                        </p:tgtEl>
                                      </p:cBhvr>
                                    </p:animEffect>
                                  </p:childTnLst>
                                </p:cTn>
                              </p:par>
                              <p:par>
                                <p:cTn id="43" presetID="2" presetClass="entr" presetSubtype="8" fill="hold" grpId="0" nodeType="withEffect">
                                  <p:stCondLst>
                                    <p:cond delay="1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750" fill="hold"/>
                                        <p:tgtEl>
                                          <p:spTgt spid="22"/>
                                        </p:tgtEl>
                                        <p:attrNameLst>
                                          <p:attrName>ppt_x</p:attrName>
                                        </p:attrNameLst>
                                      </p:cBhvr>
                                      <p:tavLst>
                                        <p:tav tm="0">
                                          <p:val>
                                            <p:strVal val="0-#ppt_w/2"/>
                                          </p:val>
                                        </p:tav>
                                        <p:tav tm="100000">
                                          <p:val>
                                            <p:strVal val="#ppt_x"/>
                                          </p:val>
                                        </p:tav>
                                      </p:tavLst>
                                    </p:anim>
                                    <p:anim calcmode="lin" valueType="num">
                                      <p:cBhvr additive="base">
                                        <p:cTn id="46" dur="750" fill="hold"/>
                                        <p:tgtEl>
                                          <p:spTgt spid="22"/>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400"/>
                                  </p:stCondLst>
                                  <p:childTnLst>
                                    <p:set>
                                      <p:cBhvr>
                                        <p:cTn id="48" dur="1" fill="hold">
                                          <p:stCondLst>
                                            <p:cond delay="0"/>
                                          </p:stCondLst>
                                        </p:cTn>
                                        <p:tgtEl>
                                          <p:spTgt spid="28"/>
                                        </p:tgtEl>
                                        <p:attrNameLst>
                                          <p:attrName>style.visibility</p:attrName>
                                        </p:attrNameLst>
                                      </p:cBhvr>
                                      <p:to>
                                        <p:strVal val="visible"/>
                                      </p:to>
                                    </p:set>
                                    <p:anim calcmode="lin" valueType="num">
                                      <p:cBhvr>
                                        <p:cTn id="49" dur="300" fill="hold"/>
                                        <p:tgtEl>
                                          <p:spTgt spid="28"/>
                                        </p:tgtEl>
                                        <p:attrNameLst>
                                          <p:attrName>ppt_w</p:attrName>
                                        </p:attrNameLst>
                                      </p:cBhvr>
                                      <p:tavLst>
                                        <p:tav tm="0">
                                          <p:val>
                                            <p:fltVal val="0"/>
                                          </p:val>
                                        </p:tav>
                                        <p:tav tm="100000">
                                          <p:val>
                                            <p:strVal val="#ppt_w"/>
                                          </p:val>
                                        </p:tav>
                                      </p:tavLst>
                                    </p:anim>
                                    <p:anim calcmode="lin" valueType="num">
                                      <p:cBhvr>
                                        <p:cTn id="50" dur="300" fill="hold"/>
                                        <p:tgtEl>
                                          <p:spTgt spid="28"/>
                                        </p:tgtEl>
                                        <p:attrNameLst>
                                          <p:attrName>ppt_h</p:attrName>
                                        </p:attrNameLst>
                                      </p:cBhvr>
                                      <p:tavLst>
                                        <p:tav tm="0">
                                          <p:val>
                                            <p:fltVal val="0"/>
                                          </p:val>
                                        </p:tav>
                                        <p:tav tm="100000">
                                          <p:val>
                                            <p:strVal val="#ppt_h"/>
                                          </p:val>
                                        </p:tav>
                                      </p:tavLst>
                                    </p:anim>
                                    <p:animEffect transition="in" filter="fade">
                                      <p:cBhvr>
                                        <p:cTn id="51" dur="300"/>
                                        <p:tgtEl>
                                          <p:spTgt spid="28"/>
                                        </p:tgtEl>
                                      </p:cBhvr>
                                    </p:animEffect>
                                  </p:childTnLst>
                                </p:cTn>
                              </p:par>
                              <p:par>
                                <p:cTn id="52" presetID="6" presetClass="emph" presetSubtype="0" autoRev="1" fill="hold" grpId="1" nodeType="withEffect">
                                  <p:stCondLst>
                                    <p:cond delay="1700"/>
                                  </p:stCondLst>
                                  <p:childTnLst>
                                    <p:animScale>
                                      <p:cBhvr>
                                        <p:cTn id="53" dur="150" fill="hold"/>
                                        <p:tgtEl>
                                          <p:spTgt spid="28"/>
                                        </p:tgtEl>
                                      </p:cBhvr>
                                      <p:by x="110000" y="110000"/>
                                    </p:animScale>
                                  </p:childTnLst>
                                </p:cTn>
                              </p:par>
                              <p:par>
                                <p:cTn id="54" presetID="53" presetClass="entr" presetSubtype="16" fill="hold" grpId="0" nodeType="withEffect">
                                  <p:stCondLst>
                                    <p:cond delay="1500"/>
                                  </p:stCondLst>
                                  <p:childTnLst>
                                    <p:set>
                                      <p:cBhvr>
                                        <p:cTn id="55" dur="1" fill="hold">
                                          <p:stCondLst>
                                            <p:cond delay="0"/>
                                          </p:stCondLst>
                                        </p:cTn>
                                        <p:tgtEl>
                                          <p:spTgt spid="29"/>
                                        </p:tgtEl>
                                        <p:attrNameLst>
                                          <p:attrName>style.visibility</p:attrName>
                                        </p:attrNameLst>
                                      </p:cBhvr>
                                      <p:to>
                                        <p:strVal val="visible"/>
                                      </p:to>
                                    </p:set>
                                    <p:anim calcmode="lin" valueType="num">
                                      <p:cBhvr>
                                        <p:cTn id="56" dur="300" fill="hold"/>
                                        <p:tgtEl>
                                          <p:spTgt spid="29"/>
                                        </p:tgtEl>
                                        <p:attrNameLst>
                                          <p:attrName>ppt_w</p:attrName>
                                        </p:attrNameLst>
                                      </p:cBhvr>
                                      <p:tavLst>
                                        <p:tav tm="0">
                                          <p:val>
                                            <p:fltVal val="0"/>
                                          </p:val>
                                        </p:tav>
                                        <p:tav tm="100000">
                                          <p:val>
                                            <p:strVal val="#ppt_w"/>
                                          </p:val>
                                        </p:tav>
                                      </p:tavLst>
                                    </p:anim>
                                    <p:anim calcmode="lin" valueType="num">
                                      <p:cBhvr>
                                        <p:cTn id="57" dur="300" fill="hold"/>
                                        <p:tgtEl>
                                          <p:spTgt spid="29"/>
                                        </p:tgtEl>
                                        <p:attrNameLst>
                                          <p:attrName>ppt_h</p:attrName>
                                        </p:attrNameLst>
                                      </p:cBhvr>
                                      <p:tavLst>
                                        <p:tav tm="0">
                                          <p:val>
                                            <p:fltVal val="0"/>
                                          </p:val>
                                        </p:tav>
                                        <p:tav tm="100000">
                                          <p:val>
                                            <p:strVal val="#ppt_h"/>
                                          </p:val>
                                        </p:tav>
                                      </p:tavLst>
                                    </p:anim>
                                    <p:animEffect transition="in" filter="fade">
                                      <p:cBhvr>
                                        <p:cTn id="58" dur="300"/>
                                        <p:tgtEl>
                                          <p:spTgt spid="29"/>
                                        </p:tgtEl>
                                      </p:cBhvr>
                                    </p:animEffect>
                                  </p:childTnLst>
                                </p:cTn>
                              </p:par>
                              <p:par>
                                <p:cTn id="59" presetID="6" presetClass="emph" presetSubtype="0" autoRev="1" fill="hold" grpId="1" nodeType="withEffect">
                                  <p:stCondLst>
                                    <p:cond delay="1800"/>
                                  </p:stCondLst>
                                  <p:childTnLst>
                                    <p:animScale>
                                      <p:cBhvr>
                                        <p:cTn id="60" dur="150" fill="hold"/>
                                        <p:tgtEl>
                                          <p:spTgt spid="29"/>
                                        </p:tgtEl>
                                      </p:cBhvr>
                                      <p:by x="110000" y="110000"/>
                                    </p:animScale>
                                  </p:childTnLst>
                                </p:cTn>
                              </p:par>
                              <p:par>
                                <p:cTn id="61" presetID="22" presetClass="entr" presetSubtype="8" fill="hold" grpId="0" nodeType="withEffect">
                                  <p:stCondLst>
                                    <p:cond delay="190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par>
                                <p:cTn id="64" presetID="2" presetClass="entr" presetSubtype="2" fill="hold" grpId="0" nodeType="withEffect">
                                  <p:stCondLst>
                                    <p:cond delay="200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750" fill="hold"/>
                                        <p:tgtEl>
                                          <p:spTgt spid="24"/>
                                        </p:tgtEl>
                                        <p:attrNameLst>
                                          <p:attrName>ppt_x</p:attrName>
                                        </p:attrNameLst>
                                      </p:cBhvr>
                                      <p:tavLst>
                                        <p:tav tm="0">
                                          <p:val>
                                            <p:strVal val="1+#ppt_w/2"/>
                                          </p:val>
                                        </p:tav>
                                        <p:tav tm="100000">
                                          <p:val>
                                            <p:strVal val="#ppt_x"/>
                                          </p:val>
                                        </p:tav>
                                      </p:tavLst>
                                    </p:anim>
                                    <p:anim calcmode="lin" valueType="num">
                                      <p:cBhvr additive="base">
                                        <p:cTn id="67" dur="750" fill="hold"/>
                                        <p:tgtEl>
                                          <p:spTgt spid="24"/>
                                        </p:tgtEl>
                                        <p:attrNameLst>
                                          <p:attrName>ppt_y</p:attrName>
                                        </p:attrNameLst>
                                      </p:cBhvr>
                                      <p:tavLst>
                                        <p:tav tm="0">
                                          <p:val>
                                            <p:strVal val="#ppt_y"/>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750" fill="hold"/>
                                        <p:tgtEl>
                                          <p:spTgt spid="39"/>
                                        </p:tgtEl>
                                        <p:attrNameLst>
                                          <p:attrName>ppt_x</p:attrName>
                                        </p:attrNameLst>
                                      </p:cBhvr>
                                      <p:tavLst>
                                        <p:tav tm="0">
                                          <p:val>
                                            <p:strVal val="#ppt_x"/>
                                          </p:val>
                                        </p:tav>
                                        <p:tav tm="100000">
                                          <p:val>
                                            <p:strVal val="#ppt_x"/>
                                          </p:val>
                                        </p:tav>
                                      </p:tavLst>
                                    </p:anim>
                                    <p:anim calcmode="lin" valueType="num">
                                      <p:cBhvr additive="base">
                                        <p:cTn id="71" dur="750" fill="hold"/>
                                        <p:tgtEl>
                                          <p:spTgt spid="39"/>
                                        </p:tgtEl>
                                        <p:attrNameLst>
                                          <p:attrName>ppt_y</p:attrName>
                                        </p:attrNameLst>
                                      </p:cBhvr>
                                      <p:tavLst>
                                        <p:tav tm="0">
                                          <p:val>
                                            <p:strVal val="1+#ppt_h/2"/>
                                          </p:val>
                                        </p:tav>
                                        <p:tav tm="100000">
                                          <p:val>
                                            <p:strVal val="#ppt_y"/>
                                          </p:val>
                                        </p:tav>
                                      </p:tavLst>
                                    </p:anim>
                                  </p:childTnLst>
                                </p:cTn>
                              </p:par>
                              <p:par>
                                <p:cTn id="72" presetID="22" presetClass="entr" presetSubtype="2" fill="hold" grpId="0" nodeType="withEffect">
                                  <p:stCondLst>
                                    <p:cond delay="900"/>
                                  </p:stCondLst>
                                  <p:childTnLst>
                                    <p:set>
                                      <p:cBhvr>
                                        <p:cTn id="73" dur="1" fill="hold">
                                          <p:stCondLst>
                                            <p:cond delay="0"/>
                                          </p:stCondLst>
                                        </p:cTn>
                                        <p:tgtEl>
                                          <p:spTgt spid="40"/>
                                        </p:tgtEl>
                                        <p:attrNameLst>
                                          <p:attrName>style.visibility</p:attrName>
                                        </p:attrNameLst>
                                      </p:cBhvr>
                                      <p:to>
                                        <p:strVal val="visible"/>
                                      </p:to>
                                    </p:set>
                                    <p:animEffect transition="in" filter="wipe(right)">
                                      <p:cBhvr>
                                        <p:cTn id="7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39" grpId="0" bldLvl="0" animBg="1"/>
      <p:bldP spid="22" grpId="0"/>
      <p:bldP spid="23" grpId="0"/>
      <p:bldP spid="24" grpId="0"/>
      <p:bldP spid="25" grpId="0" bldLvl="0" animBg="1"/>
      <p:bldP spid="26" grpId="0" bldLvl="0" animBg="1"/>
      <p:bldP spid="27" grpId="0"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85420" y="3183255"/>
            <a:ext cx="993775" cy="915670"/>
          </a:xfrm>
          <a:prstGeom prst="ellipse">
            <a:avLst/>
          </a:prstGeom>
          <a:solidFill>
            <a:srgbClr val="E440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896110" y="346075"/>
            <a:ext cx="5351780" cy="701040"/>
          </a:xfrm>
          <a:prstGeom prst="rect">
            <a:avLst/>
          </a:prstGeom>
          <a:noFill/>
        </p:spPr>
        <p:txBody>
          <a:bodyPr wrap="none" rtlCol="0" anchor="t">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服务场景三点基本要求</a:t>
            </a:r>
          </a:p>
        </p:txBody>
      </p:sp>
      <p:grpSp>
        <p:nvGrpSpPr>
          <p:cNvPr id="4" name="Group 10"/>
          <p:cNvGrpSpPr/>
          <p:nvPr/>
        </p:nvGrpSpPr>
        <p:grpSpPr bwMode="auto">
          <a:xfrm>
            <a:off x="480060" y="3362325"/>
            <a:ext cx="404495" cy="559435"/>
            <a:chOff x="0" y="0"/>
            <a:chExt cx="206" cy="305"/>
          </a:xfrm>
        </p:grpSpPr>
        <p:sp>
          <p:nvSpPr>
            <p:cNvPr id="9227" name="Freeform 11"/>
            <p:cNvSpPr>
              <a:spLocks noEditPoints="1"/>
            </p:cNvSpPr>
            <p:nvPr/>
          </p:nvSpPr>
          <p:spPr bwMode="auto">
            <a:xfrm>
              <a:off x="0" y="43"/>
              <a:ext cx="206" cy="262"/>
            </a:xfrm>
            <a:custGeom>
              <a:avLst/>
              <a:gdLst>
                <a:gd name="T0" fmla="*/ 124 w 153"/>
                <a:gd name="T1" fmla="*/ 0 h 193"/>
                <a:gd name="T2" fmla="*/ 29 w 153"/>
                <a:gd name="T3" fmla="*/ 0 h 193"/>
                <a:gd name="T4" fmla="*/ 0 w 153"/>
                <a:gd name="T5" fmla="*/ 29 h 193"/>
                <a:gd name="T6" fmla="*/ 0 w 153"/>
                <a:gd name="T7" fmla="*/ 183 h 193"/>
                <a:gd name="T8" fmla="*/ 5 w 153"/>
                <a:gd name="T9" fmla="*/ 191 h 193"/>
                <a:gd name="T10" fmla="*/ 14 w 153"/>
                <a:gd name="T11" fmla="*/ 192 h 193"/>
                <a:gd name="T12" fmla="*/ 77 w 153"/>
                <a:gd name="T13" fmla="*/ 160 h 193"/>
                <a:gd name="T14" fmla="*/ 139 w 153"/>
                <a:gd name="T15" fmla="*/ 192 h 193"/>
                <a:gd name="T16" fmla="*/ 144 w 153"/>
                <a:gd name="T17" fmla="*/ 193 h 193"/>
                <a:gd name="T18" fmla="*/ 149 w 153"/>
                <a:gd name="T19" fmla="*/ 191 h 193"/>
                <a:gd name="T20" fmla="*/ 153 w 153"/>
                <a:gd name="T21" fmla="*/ 183 h 193"/>
                <a:gd name="T22" fmla="*/ 153 w 153"/>
                <a:gd name="T23" fmla="*/ 29 h 193"/>
                <a:gd name="T24" fmla="*/ 124 w 153"/>
                <a:gd name="T25" fmla="*/ 0 h 193"/>
                <a:gd name="T26" fmla="*/ 134 w 153"/>
                <a:gd name="T27" fmla="*/ 168 h 193"/>
                <a:gd name="T28" fmla="*/ 81 w 153"/>
                <a:gd name="T29" fmla="*/ 140 h 193"/>
                <a:gd name="T30" fmla="*/ 77 w 153"/>
                <a:gd name="T31" fmla="*/ 139 h 193"/>
                <a:gd name="T32" fmla="*/ 72 w 153"/>
                <a:gd name="T33" fmla="*/ 140 h 193"/>
                <a:gd name="T34" fmla="*/ 19 w 153"/>
                <a:gd name="T35" fmla="*/ 168 h 193"/>
                <a:gd name="T36" fmla="*/ 19 w 153"/>
                <a:gd name="T37" fmla="*/ 29 h 193"/>
                <a:gd name="T38" fmla="*/ 29 w 153"/>
                <a:gd name="T39" fmla="*/ 19 h 193"/>
                <a:gd name="T40" fmla="*/ 124 w 153"/>
                <a:gd name="T41" fmla="*/ 19 h 193"/>
                <a:gd name="T42" fmla="*/ 134 w 153"/>
                <a:gd name="T43" fmla="*/ 29 h 193"/>
                <a:gd name="T44" fmla="*/ 134 w 153"/>
                <a:gd name="T45" fmla="*/ 16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93">
                  <a:moveTo>
                    <a:pt x="124" y="0"/>
                  </a:moveTo>
                  <a:cubicBezTo>
                    <a:pt x="29" y="0"/>
                    <a:pt x="29" y="0"/>
                    <a:pt x="29" y="0"/>
                  </a:cubicBezTo>
                  <a:cubicBezTo>
                    <a:pt x="13" y="0"/>
                    <a:pt x="0" y="13"/>
                    <a:pt x="0" y="29"/>
                  </a:cubicBezTo>
                  <a:cubicBezTo>
                    <a:pt x="0" y="183"/>
                    <a:pt x="0" y="183"/>
                    <a:pt x="0" y="183"/>
                  </a:cubicBezTo>
                  <a:cubicBezTo>
                    <a:pt x="0" y="187"/>
                    <a:pt x="2" y="190"/>
                    <a:pt x="5" y="191"/>
                  </a:cubicBezTo>
                  <a:cubicBezTo>
                    <a:pt x="8" y="193"/>
                    <a:pt x="11" y="193"/>
                    <a:pt x="14" y="192"/>
                  </a:cubicBezTo>
                  <a:cubicBezTo>
                    <a:pt x="77" y="160"/>
                    <a:pt x="77" y="160"/>
                    <a:pt x="77" y="160"/>
                  </a:cubicBezTo>
                  <a:cubicBezTo>
                    <a:pt x="139" y="192"/>
                    <a:pt x="139" y="192"/>
                    <a:pt x="139" y="192"/>
                  </a:cubicBezTo>
                  <a:cubicBezTo>
                    <a:pt x="141" y="193"/>
                    <a:pt x="142" y="193"/>
                    <a:pt x="144" y="193"/>
                  </a:cubicBezTo>
                  <a:cubicBezTo>
                    <a:pt x="146" y="193"/>
                    <a:pt x="147" y="192"/>
                    <a:pt x="149" y="191"/>
                  </a:cubicBezTo>
                  <a:cubicBezTo>
                    <a:pt x="152" y="190"/>
                    <a:pt x="153" y="187"/>
                    <a:pt x="153" y="183"/>
                  </a:cubicBezTo>
                  <a:cubicBezTo>
                    <a:pt x="153" y="29"/>
                    <a:pt x="153" y="29"/>
                    <a:pt x="153" y="29"/>
                  </a:cubicBezTo>
                  <a:cubicBezTo>
                    <a:pt x="153" y="13"/>
                    <a:pt x="140" y="0"/>
                    <a:pt x="124" y="0"/>
                  </a:cubicBezTo>
                  <a:close/>
                  <a:moveTo>
                    <a:pt x="134" y="168"/>
                  </a:moveTo>
                  <a:cubicBezTo>
                    <a:pt x="81" y="140"/>
                    <a:pt x="81" y="140"/>
                    <a:pt x="81" y="140"/>
                  </a:cubicBezTo>
                  <a:cubicBezTo>
                    <a:pt x="80" y="140"/>
                    <a:pt x="78" y="139"/>
                    <a:pt x="77" y="139"/>
                  </a:cubicBezTo>
                  <a:cubicBezTo>
                    <a:pt x="75" y="139"/>
                    <a:pt x="74" y="140"/>
                    <a:pt x="72" y="140"/>
                  </a:cubicBezTo>
                  <a:cubicBezTo>
                    <a:pt x="19" y="168"/>
                    <a:pt x="19" y="168"/>
                    <a:pt x="19" y="168"/>
                  </a:cubicBezTo>
                  <a:cubicBezTo>
                    <a:pt x="19" y="29"/>
                    <a:pt x="19" y="29"/>
                    <a:pt x="19" y="29"/>
                  </a:cubicBezTo>
                  <a:cubicBezTo>
                    <a:pt x="19" y="23"/>
                    <a:pt x="24" y="19"/>
                    <a:pt x="29" y="19"/>
                  </a:cubicBezTo>
                  <a:cubicBezTo>
                    <a:pt x="124" y="19"/>
                    <a:pt x="124" y="19"/>
                    <a:pt x="124" y="19"/>
                  </a:cubicBezTo>
                  <a:cubicBezTo>
                    <a:pt x="130" y="19"/>
                    <a:pt x="134" y="23"/>
                    <a:pt x="134" y="29"/>
                  </a:cubicBezTo>
                  <a:lnTo>
                    <a:pt x="134" y="168"/>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9228" name="Freeform 12"/>
            <p:cNvSpPr/>
            <p:nvPr/>
          </p:nvSpPr>
          <p:spPr bwMode="auto">
            <a:xfrm>
              <a:off x="42" y="0"/>
              <a:ext cx="123" cy="26"/>
            </a:xfrm>
            <a:custGeom>
              <a:avLst/>
              <a:gdLst>
                <a:gd name="T0" fmla="*/ 10 w 91"/>
                <a:gd name="T1" fmla="*/ 19 h 19"/>
                <a:gd name="T2" fmla="*/ 82 w 91"/>
                <a:gd name="T3" fmla="*/ 19 h 19"/>
                <a:gd name="T4" fmla="*/ 91 w 91"/>
                <a:gd name="T5" fmla="*/ 10 h 19"/>
                <a:gd name="T6" fmla="*/ 82 w 91"/>
                <a:gd name="T7" fmla="*/ 0 h 19"/>
                <a:gd name="T8" fmla="*/ 10 w 91"/>
                <a:gd name="T9" fmla="*/ 0 h 19"/>
                <a:gd name="T10" fmla="*/ 0 w 91"/>
                <a:gd name="T11" fmla="*/ 10 h 19"/>
                <a:gd name="T12" fmla="*/ 10 w 9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1" h="19">
                  <a:moveTo>
                    <a:pt x="10" y="19"/>
                  </a:moveTo>
                  <a:cubicBezTo>
                    <a:pt x="82" y="19"/>
                    <a:pt x="82" y="19"/>
                    <a:pt x="82" y="19"/>
                  </a:cubicBezTo>
                  <a:cubicBezTo>
                    <a:pt x="87" y="19"/>
                    <a:pt x="91" y="15"/>
                    <a:pt x="91" y="10"/>
                  </a:cubicBezTo>
                  <a:cubicBezTo>
                    <a:pt x="91" y="4"/>
                    <a:pt x="87" y="0"/>
                    <a:pt x="82" y="0"/>
                  </a:cubicBezTo>
                  <a:cubicBezTo>
                    <a:pt x="10" y="0"/>
                    <a:pt x="10" y="0"/>
                    <a:pt x="10" y="0"/>
                  </a:cubicBezTo>
                  <a:cubicBezTo>
                    <a:pt x="5" y="0"/>
                    <a:pt x="0" y="4"/>
                    <a:pt x="0" y="10"/>
                  </a:cubicBezTo>
                  <a:cubicBezTo>
                    <a:pt x="0" y="15"/>
                    <a:pt x="5" y="19"/>
                    <a:pt x="10" y="1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9229" name="Freeform 13"/>
            <p:cNvSpPr/>
            <p:nvPr/>
          </p:nvSpPr>
          <p:spPr bwMode="auto">
            <a:xfrm>
              <a:off x="56" y="105"/>
              <a:ext cx="94" cy="94"/>
            </a:xfrm>
            <a:custGeom>
              <a:avLst/>
              <a:gdLst>
                <a:gd name="T0" fmla="*/ 60 w 69"/>
                <a:gd name="T1" fmla="*/ 25 h 69"/>
                <a:gd name="T2" fmla="*/ 44 w 69"/>
                <a:gd name="T3" fmla="*/ 25 h 69"/>
                <a:gd name="T4" fmla="*/ 44 w 69"/>
                <a:gd name="T5" fmla="*/ 9 h 69"/>
                <a:gd name="T6" fmla="*/ 35 w 69"/>
                <a:gd name="T7" fmla="*/ 0 h 69"/>
                <a:gd name="T8" fmla="*/ 25 w 69"/>
                <a:gd name="T9" fmla="*/ 9 h 69"/>
                <a:gd name="T10" fmla="*/ 25 w 69"/>
                <a:gd name="T11" fmla="*/ 25 h 69"/>
                <a:gd name="T12" fmla="*/ 10 w 69"/>
                <a:gd name="T13" fmla="*/ 25 h 69"/>
                <a:gd name="T14" fmla="*/ 0 w 69"/>
                <a:gd name="T15" fmla="*/ 34 h 69"/>
                <a:gd name="T16" fmla="*/ 10 w 69"/>
                <a:gd name="T17" fmla="*/ 44 h 69"/>
                <a:gd name="T18" fmla="*/ 25 w 69"/>
                <a:gd name="T19" fmla="*/ 44 h 69"/>
                <a:gd name="T20" fmla="*/ 25 w 69"/>
                <a:gd name="T21" fmla="*/ 59 h 69"/>
                <a:gd name="T22" fmla="*/ 35 w 69"/>
                <a:gd name="T23" fmla="*/ 69 h 69"/>
                <a:gd name="T24" fmla="*/ 44 w 69"/>
                <a:gd name="T25" fmla="*/ 59 h 69"/>
                <a:gd name="T26" fmla="*/ 44 w 69"/>
                <a:gd name="T27" fmla="*/ 44 h 69"/>
                <a:gd name="T28" fmla="*/ 60 w 69"/>
                <a:gd name="T29" fmla="*/ 44 h 69"/>
                <a:gd name="T30" fmla="*/ 69 w 69"/>
                <a:gd name="T31" fmla="*/ 34 h 69"/>
                <a:gd name="T32" fmla="*/ 60 w 69"/>
                <a:gd name="T33"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60" y="25"/>
                  </a:moveTo>
                  <a:cubicBezTo>
                    <a:pt x="44" y="25"/>
                    <a:pt x="44" y="25"/>
                    <a:pt x="44" y="25"/>
                  </a:cubicBezTo>
                  <a:cubicBezTo>
                    <a:pt x="44" y="9"/>
                    <a:pt x="44" y="9"/>
                    <a:pt x="44" y="9"/>
                  </a:cubicBezTo>
                  <a:cubicBezTo>
                    <a:pt x="44" y="4"/>
                    <a:pt x="40" y="0"/>
                    <a:pt x="35" y="0"/>
                  </a:cubicBezTo>
                  <a:cubicBezTo>
                    <a:pt x="30" y="0"/>
                    <a:pt x="25" y="4"/>
                    <a:pt x="25" y="9"/>
                  </a:cubicBezTo>
                  <a:cubicBezTo>
                    <a:pt x="25" y="25"/>
                    <a:pt x="25" y="25"/>
                    <a:pt x="25" y="25"/>
                  </a:cubicBezTo>
                  <a:cubicBezTo>
                    <a:pt x="10" y="25"/>
                    <a:pt x="10" y="25"/>
                    <a:pt x="10" y="25"/>
                  </a:cubicBezTo>
                  <a:cubicBezTo>
                    <a:pt x="5" y="25"/>
                    <a:pt x="0" y="29"/>
                    <a:pt x="0" y="34"/>
                  </a:cubicBezTo>
                  <a:cubicBezTo>
                    <a:pt x="0" y="39"/>
                    <a:pt x="5" y="44"/>
                    <a:pt x="10" y="44"/>
                  </a:cubicBezTo>
                  <a:cubicBezTo>
                    <a:pt x="25" y="44"/>
                    <a:pt x="25" y="44"/>
                    <a:pt x="25" y="44"/>
                  </a:cubicBezTo>
                  <a:cubicBezTo>
                    <a:pt x="25" y="59"/>
                    <a:pt x="25" y="59"/>
                    <a:pt x="25" y="59"/>
                  </a:cubicBezTo>
                  <a:cubicBezTo>
                    <a:pt x="25" y="64"/>
                    <a:pt x="30" y="69"/>
                    <a:pt x="35" y="69"/>
                  </a:cubicBezTo>
                  <a:cubicBezTo>
                    <a:pt x="40" y="69"/>
                    <a:pt x="44" y="64"/>
                    <a:pt x="44" y="59"/>
                  </a:cubicBezTo>
                  <a:cubicBezTo>
                    <a:pt x="44" y="44"/>
                    <a:pt x="44" y="44"/>
                    <a:pt x="44" y="44"/>
                  </a:cubicBezTo>
                  <a:cubicBezTo>
                    <a:pt x="60" y="44"/>
                    <a:pt x="60" y="44"/>
                    <a:pt x="60" y="44"/>
                  </a:cubicBezTo>
                  <a:cubicBezTo>
                    <a:pt x="65" y="44"/>
                    <a:pt x="69" y="39"/>
                    <a:pt x="69" y="34"/>
                  </a:cubicBezTo>
                  <a:cubicBezTo>
                    <a:pt x="69" y="29"/>
                    <a:pt x="65" y="25"/>
                    <a:pt x="60" y="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grpSp>
      <p:grpSp>
        <p:nvGrpSpPr>
          <p:cNvPr id="5" name="组合 20"/>
          <p:cNvGrpSpPr/>
          <p:nvPr/>
        </p:nvGrpSpPr>
        <p:grpSpPr>
          <a:xfrm>
            <a:off x="185420" y="1913890"/>
            <a:ext cx="5672455" cy="915670"/>
            <a:chOff x="220" y="2835"/>
            <a:chExt cx="8933" cy="1442"/>
          </a:xfrm>
        </p:grpSpPr>
        <p:sp>
          <p:nvSpPr>
            <p:cNvPr id="3" name="椭圆 2"/>
            <p:cNvSpPr/>
            <p:nvPr/>
          </p:nvSpPr>
          <p:spPr>
            <a:xfrm>
              <a:off x="220" y="2835"/>
              <a:ext cx="1565" cy="1442"/>
            </a:xfrm>
            <a:prstGeom prst="ellipse">
              <a:avLst/>
            </a:prstGeom>
            <a:solidFill>
              <a:srgbClr val="E440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6"/>
            <p:cNvGrpSpPr/>
            <p:nvPr/>
          </p:nvGrpSpPr>
          <p:grpSpPr bwMode="auto">
            <a:xfrm>
              <a:off x="524" y="3000"/>
              <a:ext cx="957" cy="967"/>
              <a:chOff x="0" y="0"/>
              <a:chExt cx="276" cy="281"/>
            </a:xfrm>
          </p:grpSpPr>
          <p:sp>
            <p:nvSpPr>
              <p:cNvPr id="9223" name="Freeform 7"/>
              <p:cNvSpPr/>
              <p:nvPr/>
            </p:nvSpPr>
            <p:spPr bwMode="auto">
              <a:xfrm>
                <a:off x="0" y="0"/>
                <a:ext cx="276" cy="203"/>
              </a:xfrm>
              <a:custGeom>
                <a:avLst/>
                <a:gdLst>
                  <a:gd name="T0" fmla="*/ 106 w 138"/>
                  <a:gd name="T1" fmla="*/ 37 h 101"/>
                  <a:gd name="T2" fmla="*/ 100 w 138"/>
                  <a:gd name="T3" fmla="*/ 38 h 101"/>
                  <a:gd name="T4" fmla="*/ 100 w 138"/>
                  <a:gd name="T5" fmla="*/ 35 h 101"/>
                  <a:gd name="T6" fmla="*/ 66 w 138"/>
                  <a:gd name="T7" fmla="*/ 0 h 101"/>
                  <a:gd name="T8" fmla="*/ 32 w 138"/>
                  <a:gd name="T9" fmla="*/ 29 h 101"/>
                  <a:gd name="T10" fmla="*/ 22 w 138"/>
                  <a:gd name="T11" fmla="*/ 30 h 101"/>
                  <a:gd name="T12" fmla="*/ 22 w 138"/>
                  <a:gd name="T13" fmla="*/ 30 h 101"/>
                  <a:gd name="T14" fmla="*/ 8 w 138"/>
                  <a:gd name="T15" fmla="*/ 51 h 101"/>
                  <a:gd name="T16" fmla="*/ 10 w 138"/>
                  <a:gd name="T17" fmla="*/ 60 h 101"/>
                  <a:gd name="T18" fmla="*/ 0 w 138"/>
                  <a:gd name="T19" fmla="*/ 79 h 101"/>
                  <a:gd name="T20" fmla="*/ 22 w 138"/>
                  <a:gd name="T21" fmla="*/ 101 h 101"/>
                  <a:gd name="T22" fmla="*/ 45 w 138"/>
                  <a:gd name="T23" fmla="*/ 101 h 101"/>
                  <a:gd name="T24" fmla="*/ 51 w 138"/>
                  <a:gd name="T25" fmla="*/ 95 h 101"/>
                  <a:gd name="T26" fmla="*/ 45 w 138"/>
                  <a:gd name="T27" fmla="*/ 89 h 101"/>
                  <a:gd name="T28" fmla="*/ 22 w 138"/>
                  <a:gd name="T29" fmla="*/ 89 h 101"/>
                  <a:gd name="T30" fmla="*/ 12 w 138"/>
                  <a:gd name="T31" fmla="*/ 79 h 101"/>
                  <a:gd name="T32" fmla="*/ 20 w 138"/>
                  <a:gd name="T33" fmla="*/ 69 h 101"/>
                  <a:gd name="T34" fmla="*/ 25 w 138"/>
                  <a:gd name="T35" fmla="*/ 65 h 101"/>
                  <a:gd name="T36" fmla="*/ 23 w 138"/>
                  <a:gd name="T37" fmla="*/ 58 h 101"/>
                  <a:gd name="T38" fmla="*/ 20 w 138"/>
                  <a:gd name="T39" fmla="*/ 51 h 101"/>
                  <a:gd name="T40" fmla="*/ 26 w 138"/>
                  <a:gd name="T41" fmla="*/ 41 h 101"/>
                  <a:gd name="T42" fmla="*/ 26 w 138"/>
                  <a:gd name="T43" fmla="*/ 41 h 101"/>
                  <a:gd name="T44" fmla="*/ 35 w 138"/>
                  <a:gd name="T45" fmla="*/ 42 h 101"/>
                  <a:gd name="T46" fmla="*/ 41 w 138"/>
                  <a:gd name="T47" fmla="*/ 42 h 101"/>
                  <a:gd name="T48" fmla="*/ 43 w 138"/>
                  <a:gd name="T49" fmla="*/ 36 h 101"/>
                  <a:gd name="T50" fmla="*/ 43 w 138"/>
                  <a:gd name="T51" fmla="*/ 35 h 101"/>
                  <a:gd name="T52" fmla="*/ 43 w 138"/>
                  <a:gd name="T53" fmla="*/ 35 h 101"/>
                  <a:gd name="T54" fmla="*/ 66 w 138"/>
                  <a:gd name="T55" fmla="*/ 12 h 101"/>
                  <a:gd name="T56" fmla="*/ 88 w 138"/>
                  <a:gd name="T57" fmla="*/ 35 h 101"/>
                  <a:gd name="T58" fmla="*/ 84 w 138"/>
                  <a:gd name="T59" fmla="*/ 46 h 101"/>
                  <a:gd name="T60" fmla="*/ 86 w 138"/>
                  <a:gd name="T61" fmla="*/ 54 h 101"/>
                  <a:gd name="T62" fmla="*/ 93 w 138"/>
                  <a:gd name="T63" fmla="*/ 54 h 101"/>
                  <a:gd name="T64" fmla="*/ 106 w 138"/>
                  <a:gd name="T65" fmla="*/ 49 h 101"/>
                  <a:gd name="T66" fmla="*/ 126 w 138"/>
                  <a:gd name="T67" fmla="*/ 69 h 101"/>
                  <a:gd name="T68" fmla="*/ 106 w 138"/>
                  <a:gd name="T69" fmla="*/ 89 h 101"/>
                  <a:gd name="T70" fmla="*/ 93 w 138"/>
                  <a:gd name="T71" fmla="*/ 89 h 101"/>
                  <a:gd name="T72" fmla="*/ 87 w 138"/>
                  <a:gd name="T73" fmla="*/ 95 h 101"/>
                  <a:gd name="T74" fmla="*/ 93 w 138"/>
                  <a:gd name="T75" fmla="*/ 101 h 101"/>
                  <a:gd name="T76" fmla="*/ 106 w 138"/>
                  <a:gd name="T77" fmla="*/ 101 h 101"/>
                  <a:gd name="T78" fmla="*/ 138 w 138"/>
                  <a:gd name="T79" fmla="*/ 69 h 101"/>
                  <a:gd name="T80" fmla="*/ 106 w 138"/>
                  <a:gd name="T81"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01">
                    <a:moveTo>
                      <a:pt x="106" y="37"/>
                    </a:moveTo>
                    <a:cubicBezTo>
                      <a:pt x="104" y="37"/>
                      <a:pt x="102" y="37"/>
                      <a:pt x="100" y="38"/>
                    </a:cubicBezTo>
                    <a:cubicBezTo>
                      <a:pt x="100" y="37"/>
                      <a:pt x="100" y="36"/>
                      <a:pt x="100" y="35"/>
                    </a:cubicBezTo>
                    <a:cubicBezTo>
                      <a:pt x="100" y="16"/>
                      <a:pt x="84" y="0"/>
                      <a:pt x="66" y="0"/>
                    </a:cubicBezTo>
                    <a:cubicBezTo>
                      <a:pt x="49" y="0"/>
                      <a:pt x="35" y="13"/>
                      <a:pt x="32" y="29"/>
                    </a:cubicBezTo>
                    <a:cubicBezTo>
                      <a:pt x="28" y="28"/>
                      <a:pt x="25" y="29"/>
                      <a:pt x="22" y="30"/>
                    </a:cubicBezTo>
                    <a:cubicBezTo>
                      <a:pt x="22" y="30"/>
                      <a:pt x="22" y="30"/>
                      <a:pt x="22" y="30"/>
                    </a:cubicBezTo>
                    <a:cubicBezTo>
                      <a:pt x="13" y="33"/>
                      <a:pt x="8" y="42"/>
                      <a:pt x="8" y="51"/>
                    </a:cubicBezTo>
                    <a:cubicBezTo>
                      <a:pt x="8" y="54"/>
                      <a:pt x="8" y="57"/>
                      <a:pt x="10" y="60"/>
                    </a:cubicBezTo>
                    <a:cubicBezTo>
                      <a:pt x="4" y="64"/>
                      <a:pt x="0" y="71"/>
                      <a:pt x="0" y="79"/>
                    </a:cubicBezTo>
                    <a:cubicBezTo>
                      <a:pt x="0" y="91"/>
                      <a:pt x="10" y="101"/>
                      <a:pt x="22" y="101"/>
                    </a:cubicBezTo>
                    <a:cubicBezTo>
                      <a:pt x="45" y="101"/>
                      <a:pt x="45" y="101"/>
                      <a:pt x="45" y="101"/>
                    </a:cubicBezTo>
                    <a:cubicBezTo>
                      <a:pt x="48" y="101"/>
                      <a:pt x="51" y="98"/>
                      <a:pt x="51" y="95"/>
                    </a:cubicBezTo>
                    <a:cubicBezTo>
                      <a:pt x="51" y="92"/>
                      <a:pt x="48" y="89"/>
                      <a:pt x="45" y="89"/>
                    </a:cubicBezTo>
                    <a:cubicBezTo>
                      <a:pt x="22" y="89"/>
                      <a:pt x="22" y="89"/>
                      <a:pt x="22" y="89"/>
                    </a:cubicBezTo>
                    <a:cubicBezTo>
                      <a:pt x="16" y="89"/>
                      <a:pt x="12" y="84"/>
                      <a:pt x="12" y="79"/>
                    </a:cubicBezTo>
                    <a:cubicBezTo>
                      <a:pt x="12" y="74"/>
                      <a:pt x="16" y="70"/>
                      <a:pt x="20" y="69"/>
                    </a:cubicBezTo>
                    <a:cubicBezTo>
                      <a:pt x="23" y="69"/>
                      <a:pt x="25" y="67"/>
                      <a:pt x="25" y="65"/>
                    </a:cubicBezTo>
                    <a:cubicBezTo>
                      <a:pt x="26" y="62"/>
                      <a:pt x="25" y="60"/>
                      <a:pt x="23" y="58"/>
                    </a:cubicBezTo>
                    <a:cubicBezTo>
                      <a:pt x="21" y="57"/>
                      <a:pt x="20" y="54"/>
                      <a:pt x="20" y="51"/>
                    </a:cubicBezTo>
                    <a:cubicBezTo>
                      <a:pt x="20" y="47"/>
                      <a:pt x="22" y="43"/>
                      <a:pt x="26" y="41"/>
                    </a:cubicBezTo>
                    <a:cubicBezTo>
                      <a:pt x="26" y="41"/>
                      <a:pt x="26" y="41"/>
                      <a:pt x="26" y="41"/>
                    </a:cubicBezTo>
                    <a:cubicBezTo>
                      <a:pt x="29" y="40"/>
                      <a:pt x="32" y="40"/>
                      <a:pt x="35" y="42"/>
                    </a:cubicBezTo>
                    <a:cubicBezTo>
                      <a:pt x="36" y="43"/>
                      <a:pt x="39" y="43"/>
                      <a:pt x="41" y="42"/>
                    </a:cubicBezTo>
                    <a:cubicBezTo>
                      <a:pt x="43" y="41"/>
                      <a:pt x="44" y="39"/>
                      <a:pt x="43" y="36"/>
                    </a:cubicBezTo>
                    <a:cubicBezTo>
                      <a:pt x="43" y="36"/>
                      <a:pt x="43" y="36"/>
                      <a:pt x="43" y="35"/>
                    </a:cubicBezTo>
                    <a:cubicBezTo>
                      <a:pt x="43" y="35"/>
                      <a:pt x="43" y="35"/>
                      <a:pt x="43" y="35"/>
                    </a:cubicBezTo>
                    <a:cubicBezTo>
                      <a:pt x="43" y="22"/>
                      <a:pt x="53" y="12"/>
                      <a:pt x="66" y="12"/>
                    </a:cubicBezTo>
                    <a:cubicBezTo>
                      <a:pt x="78" y="12"/>
                      <a:pt x="88" y="22"/>
                      <a:pt x="88" y="35"/>
                    </a:cubicBezTo>
                    <a:cubicBezTo>
                      <a:pt x="88" y="39"/>
                      <a:pt x="87" y="43"/>
                      <a:pt x="84" y="46"/>
                    </a:cubicBezTo>
                    <a:cubicBezTo>
                      <a:pt x="83" y="49"/>
                      <a:pt x="83" y="52"/>
                      <a:pt x="86" y="54"/>
                    </a:cubicBezTo>
                    <a:cubicBezTo>
                      <a:pt x="88" y="56"/>
                      <a:pt x="91" y="56"/>
                      <a:pt x="93" y="54"/>
                    </a:cubicBezTo>
                    <a:cubicBezTo>
                      <a:pt x="96" y="52"/>
                      <a:pt x="100" y="49"/>
                      <a:pt x="106" y="49"/>
                    </a:cubicBezTo>
                    <a:cubicBezTo>
                      <a:pt x="117" y="49"/>
                      <a:pt x="126" y="58"/>
                      <a:pt x="126" y="69"/>
                    </a:cubicBezTo>
                    <a:cubicBezTo>
                      <a:pt x="126" y="80"/>
                      <a:pt x="117" y="89"/>
                      <a:pt x="106" y="89"/>
                    </a:cubicBezTo>
                    <a:cubicBezTo>
                      <a:pt x="93" y="89"/>
                      <a:pt x="93" y="89"/>
                      <a:pt x="93" y="89"/>
                    </a:cubicBezTo>
                    <a:cubicBezTo>
                      <a:pt x="90" y="89"/>
                      <a:pt x="87" y="92"/>
                      <a:pt x="87" y="95"/>
                    </a:cubicBezTo>
                    <a:cubicBezTo>
                      <a:pt x="87" y="98"/>
                      <a:pt x="90" y="101"/>
                      <a:pt x="93" y="101"/>
                    </a:cubicBezTo>
                    <a:cubicBezTo>
                      <a:pt x="106" y="101"/>
                      <a:pt x="106" y="101"/>
                      <a:pt x="106" y="101"/>
                    </a:cubicBezTo>
                    <a:cubicBezTo>
                      <a:pt x="124" y="101"/>
                      <a:pt x="138" y="87"/>
                      <a:pt x="138" y="69"/>
                    </a:cubicBezTo>
                    <a:cubicBezTo>
                      <a:pt x="138" y="51"/>
                      <a:pt x="124" y="37"/>
                      <a:pt x="106" y="3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9224" name="Freeform 8"/>
              <p:cNvSpPr/>
              <p:nvPr/>
            </p:nvSpPr>
            <p:spPr bwMode="auto">
              <a:xfrm>
                <a:off x="84" y="115"/>
                <a:ext cx="108" cy="166"/>
              </a:xfrm>
              <a:custGeom>
                <a:avLst/>
                <a:gdLst>
                  <a:gd name="T0" fmla="*/ 43 w 54"/>
                  <a:gd name="T1" fmla="*/ 53 h 83"/>
                  <a:gd name="T2" fmla="*/ 33 w 54"/>
                  <a:gd name="T3" fmla="*/ 63 h 83"/>
                  <a:gd name="T4" fmla="*/ 33 w 54"/>
                  <a:gd name="T5" fmla="*/ 6 h 83"/>
                  <a:gd name="T6" fmla="*/ 27 w 54"/>
                  <a:gd name="T7" fmla="*/ 0 h 83"/>
                  <a:gd name="T8" fmla="*/ 21 w 54"/>
                  <a:gd name="T9" fmla="*/ 6 h 83"/>
                  <a:gd name="T10" fmla="*/ 21 w 54"/>
                  <a:gd name="T11" fmla="*/ 63 h 83"/>
                  <a:gd name="T12" fmla="*/ 11 w 54"/>
                  <a:gd name="T13" fmla="*/ 53 h 83"/>
                  <a:gd name="T14" fmla="*/ 2 w 54"/>
                  <a:gd name="T15" fmla="*/ 53 h 83"/>
                  <a:gd name="T16" fmla="*/ 2 w 54"/>
                  <a:gd name="T17" fmla="*/ 61 h 83"/>
                  <a:gd name="T18" fmla="*/ 23 w 54"/>
                  <a:gd name="T19" fmla="*/ 82 h 83"/>
                  <a:gd name="T20" fmla="*/ 27 w 54"/>
                  <a:gd name="T21" fmla="*/ 83 h 83"/>
                  <a:gd name="T22" fmla="*/ 31 w 54"/>
                  <a:gd name="T23" fmla="*/ 82 h 83"/>
                  <a:gd name="T24" fmla="*/ 52 w 54"/>
                  <a:gd name="T25" fmla="*/ 61 h 83"/>
                  <a:gd name="T26" fmla="*/ 52 w 54"/>
                  <a:gd name="T27" fmla="*/ 53 h 83"/>
                  <a:gd name="T28" fmla="*/ 43 w 54"/>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83">
                    <a:moveTo>
                      <a:pt x="43" y="53"/>
                    </a:moveTo>
                    <a:cubicBezTo>
                      <a:pt x="33" y="63"/>
                      <a:pt x="33" y="63"/>
                      <a:pt x="33" y="63"/>
                    </a:cubicBezTo>
                    <a:cubicBezTo>
                      <a:pt x="33" y="6"/>
                      <a:pt x="33" y="6"/>
                      <a:pt x="33" y="6"/>
                    </a:cubicBezTo>
                    <a:cubicBezTo>
                      <a:pt x="33" y="2"/>
                      <a:pt x="30" y="0"/>
                      <a:pt x="27" y="0"/>
                    </a:cubicBezTo>
                    <a:cubicBezTo>
                      <a:pt x="24" y="0"/>
                      <a:pt x="21" y="2"/>
                      <a:pt x="21" y="6"/>
                    </a:cubicBezTo>
                    <a:cubicBezTo>
                      <a:pt x="21" y="63"/>
                      <a:pt x="21" y="63"/>
                      <a:pt x="21" y="63"/>
                    </a:cubicBezTo>
                    <a:cubicBezTo>
                      <a:pt x="11" y="53"/>
                      <a:pt x="11" y="53"/>
                      <a:pt x="11" y="53"/>
                    </a:cubicBezTo>
                    <a:cubicBezTo>
                      <a:pt x="8" y="50"/>
                      <a:pt x="5" y="50"/>
                      <a:pt x="2" y="53"/>
                    </a:cubicBezTo>
                    <a:cubicBezTo>
                      <a:pt x="0" y="55"/>
                      <a:pt x="0" y="59"/>
                      <a:pt x="2" y="61"/>
                    </a:cubicBezTo>
                    <a:cubicBezTo>
                      <a:pt x="23" y="82"/>
                      <a:pt x="23" y="82"/>
                      <a:pt x="23" y="82"/>
                    </a:cubicBezTo>
                    <a:cubicBezTo>
                      <a:pt x="24" y="83"/>
                      <a:pt x="25" y="83"/>
                      <a:pt x="27" y="83"/>
                    </a:cubicBezTo>
                    <a:cubicBezTo>
                      <a:pt x="28" y="83"/>
                      <a:pt x="30" y="83"/>
                      <a:pt x="31" y="82"/>
                    </a:cubicBezTo>
                    <a:cubicBezTo>
                      <a:pt x="52" y="61"/>
                      <a:pt x="52" y="61"/>
                      <a:pt x="52" y="61"/>
                    </a:cubicBezTo>
                    <a:cubicBezTo>
                      <a:pt x="54" y="59"/>
                      <a:pt x="54" y="55"/>
                      <a:pt x="52" y="53"/>
                    </a:cubicBezTo>
                    <a:cubicBezTo>
                      <a:pt x="49" y="50"/>
                      <a:pt x="45" y="50"/>
                      <a:pt x="43" y="5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grpSp>
        <p:sp>
          <p:nvSpPr>
            <p:cNvPr id="14" name="文本框 13"/>
            <p:cNvSpPr txBox="1"/>
            <p:nvPr/>
          </p:nvSpPr>
          <p:spPr>
            <a:xfrm>
              <a:off x="1785" y="3270"/>
              <a:ext cx="7368" cy="822"/>
            </a:xfrm>
            <a:prstGeom prst="rect">
              <a:avLst/>
            </a:prstGeom>
            <a:noFill/>
          </p:spPr>
          <p:txBody>
            <a:bodyPr wrap="square" rtlCol="0">
              <a:spAutoFit/>
            </a:bodyPr>
            <a:lstStyle/>
            <a:p>
              <a:r>
                <a:rPr lang="en-US" altLang="zh-CN" sz="2800" b="1" dirty="0"/>
                <a:t>1.</a:t>
              </a:r>
              <a:r>
                <a:rPr lang="zh-CN" altLang="en-US" sz="2800" b="1" dirty="0"/>
                <a:t>环境气氛愉悦五官</a:t>
              </a:r>
            </a:p>
          </p:txBody>
        </p:sp>
      </p:grpSp>
      <p:sp>
        <p:nvSpPr>
          <p:cNvPr id="15" name="文本框 14"/>
          <p:cNvSpPr txBox="1"/>
          <p:nvPr/>
        </p:nvSpPr>
        <p:spPr>
          <a:xfrm>
            <a:off x="1133475" y="3380105"/>
            <a:ext cx="4431021" cy="523220"/>
          </a:xfrm>
          <a:prstGeom prst="rect">
            <a:avLst/>
          </a:prstGeom>
          <a:noFill/>
        </p:spPr>
        <p:txBody>
          <a:bodyPr wrap="none" rtlCol="0" anchor="t">
            <a:spAutoFit/>
          </a:bodyPr>
          <a:lstStyle/>
          <a:p>
            <a:pPr algn="l"/>
            <a:r>
              <a:rPr lang="en-US" altLang="zh-CN" sz="2800" b="1" dirty="0">
                <a:sym typeface="+mn-ea"/>
              </a:rPr>
              <a:t>2.</a:t>
            </a:r>
            <a:r>
              <a:rPr lang="zh-CN" altLang="en-US" sz="2800" b="1" dirty="0">
                <a:sym typeface="+mn-ea"/>
              </a:rPr>
              <a:t>空间布置合理、功能齐备</a:t>
            </a:r>
          </a:p>
        </p:txBody>
      </p:sp>
      <p:grpSp>
        <p:nvGrpSpPr>
          <p:cNvPr id="7" name="组合 19"/>
          <p:cNvGrpSpPr/>
          <p:nvPr/>
        </p:nvGrpSpPr>
        <p:grpSpPr>
          <a:xfrm>
            <a:off x="185420" y="4525645"/>
            <a:ext cx="5018405" cy="915670"/>
            <a:chOff x="292" y="7463"/>
            <a:chExt cx="7903" cy="1442"/>
          </a:xfrm>
        </p:grpSpPr>
        <p:sp>
          <p:nvSpPr>
            <p:cNvPr id="19" name="椭圆 18"/>
            <p:cNvSpPr/>
            <p:nvPr/>
          </p:nvSpPr>
          <p:spPr>
            <a:xfrm>
              <a:off x="292" y="7463"/>
              <a:ext cx="1565" cy="1442"/>
            </a:xfrm>
            <a:prstGeom prst="ellipse">
              <a:avLst/>
            </a:prstGeom>
            <a:solidFill>
              <a:srgbClr val="E440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roup 15"/>
            <p:cNvGrpSpPr/>
            <p:nvPr/>
          </p:nvGrpSpPr>
          <p:grpSpPr bwMode="auto">
            <a:xfrm>
              <a:off x="790" y="7633"/>
              <a:ext cx="738" cy="1157"/>
              <a:chOff x="0" y="0"/>
              <a:chExt cx="346" cy="301"/>
            </a:xfrm>
          </p:grpSpPr>
          <p:sp>
            <p:nvSpPr>
              <p:cNvPr id="9232" name="Freeform 16"/>
              <p:cNvSpPr/>
              <p:nvPr/>
            </p:nvSpPr>
            <p:spPr bwMode="auto">
              <a:xfrm>
                <a:off x="0" y="0"/>
                <a:ext cx="291" cy="254"/>
              </a:xfrm>
              <a:custGeom>
                <a:avLst/>
                <a:gdLst>
                  <a:gd name="T0" fmla="*/ 30 w 291"/>
                  <a:gd name="T1" fmla="*/ 28 h 254"/>
                  <a:gd name="T2" fmla="*/ 261 w 291"/>
                  <a:gd name="T3" fmla="*/ 28 h 254"/>
                  <a:gd name="T4" fmla="*/ 261 w 291"/>
                  <a:gd name="T5" fmla="*/ 126 h 254"/>
                  <a:gd name="T6" fmla="*/ 291 w 291"/>
                  <a:gd name="T7" fmla="*/ 126 h 254"/>
                  <a:gd name="T8" fmla="*/ 291 w 291"/>
                  <a:gd name="T9" fmla="*/ 0 h 254"/>
                  <a:gd name="T10" fmla="*/ 0 w 291"/>
                  <a:gd name="T11" fmla="*/ 0 h 254"/>
                  <a:gd name="T12" fmla="*/ 0 w 291"/>
                  <a:gd name="T13" fmla="*/ 254 h 254"/>
                  <a:gd name="T14" fmla="*/ 146 w 291"/>
                  <a:gd name="T15" fmla="*/ 254 h 254"/>
                  <a:gd name="T16" fmla="*/ 146 w 291"/>
                  <a:gd name="T17" fmla="*/ 224 h 254"/>
                  <a:gd name="T18" fmla="*/ 30 w 291"/>
                  <a:gd name="T19" fmla="*/ 224 h 254"/>
                  <a:gd name="T20" fmla="*/ 30 w 291"/>
                  <a:gd name="T21" fmla="*/ 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254">
                    <a:moveTo>
                      <a:pt x="30" y="28"/>
                    </a:moveTo>
                    <a:lnTo>
                      <a:pt x="261" y="28"/>
                    </a:lnTo>
                    <a:lnTo>
                      <a:pt x="261" y="126"/>
                    </a:lnTo>
                    <a:lnTo>
                      <a:pt x="291" y="126"/>
                    </a:lnTo>
                    <a:lnTo>
                      <a:pt x="291" y="0"/>
                    </a:lnTo>
                    <a:lnTo>
                      <a:pt x="0" y="0"/>
                    </a:lnTo>
                    <a:lnTo>
                      <a:pt x="0" y="254"/>
                    </a:lnTo>
                    <a:lnTo>
                      <a:pt x="146" y="254"/>
                    </a:lnTo>
                    <a:lnTo>
                      <a:pt x="146" y="224"/>
                    </a:lnTo>
                    <a:lnTo>
                      <a:pt x="30" y="224"/>
                    </a:lnTo>
                    <a:lnTo>
                      <a:pt x="30" y="28"/>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9233" name="Freeform 17"/>
              <p:cNvSpPr/>
              <p:nvPr/>
            </p:nvSpPr>
            <p:spPr bwMode="auto">
              <a:xfrm>
                <a:off x="207" y="161"/>
                <a:ext cx="139" cy="140"/>
              </a:xfrm>
              <a:custGeom>
                <a:avLst/>
                <a:gdLst>
                  <a:gd name="T0" fmla="*/ 139 w 139"/>
                  <a:gd name="T1" fmla="*/ 56 h 140"/>
                  <a:gd name="T2" fmla="*/ 84 w 139"/>
                  <a:gd name="T3" fmla="*/ 56 h 140"/>
                  <a:gd name="T4" fmla="*/ 84 w 139"/>
                  <a:gd name="T5" fmla="*/ 0 h 140"/>
                  <a:gd name="T6" fmla="*/ 54 w 139"/>
                  <a:gd name="T7" fmla="*/ 0 h 140"/>
                  <a:gd name="T8" fmla="*/ 54 w 139"/>
                  <a:gd name="T9" fmla="*/ 56 h 140"/>
                  <a:gd name="T10" fmla="*/ 0 w 139"/>
                  <a:gd name="T11" fmla="*/ 56 h 140"/>
                  <a:gd name="T12" fmla="*/ 0 w 139"/>
                  <a:gd name="T13" fmla="*/ 86 h 140"/>
                  <a:gd name="T14" fmla="*/ 54 w 139"/>
                  <a:gd name="T15" fmla="*/ 86 h 140"/>
                  <a:gd name="T16" fmla="*/ 54 w 139"/>
                  <a:gd name="T17" fmla="*/ 140 h 140"/>
                  <a:gd name="T18" fmla="*/ 84 w 139"/>
                  <a:gd name="T19" fmla="*/ 140 h 140"/>
                  <a:gd name="T20" fmla="*/ 84 w 139"/>
                  <a:gd name="T21" fmla="*/ 86 h 140"/>
                  <a:gd name="T22" fmla="*/ 139 w 139"/>
                  <a:gd name="T23" fmla="*/ 86 h 140"/>
                  <a:gd name="T24" fmla="*/ 139 w 139"/>
                  <a:gd name="T25" fmla="*/ 5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40">
                    <a:moveTo>
                      <a:pt x="139" y="56"/>
                    </a:moveTo>
                    <a:lnTo>
                      <a:pt x="84" y="56"/>
                    </a:lnTo>
                    <a:lnTo>
                      <a:pt x="84" y="0"/>
                    </a:lnTo>
                    <a:lnTo>
                      <a:pt x="54" y="0"/>
                    </a:lnTo>
                    <a:lnTo>
                      <a:pt x="54" y="56"/>
                    </a:lnTo>
                    <a:lnTo>
                      <a:pt x="0" y="56"/>
                    </a:lnTo>
                    <a:lnTo>
                      <a:pt x="0" y="86"/>
                    </a:lnTo>
                    <a:lnTo>
                      <a:pt x="54" y="86"/>
                    </a:lnTo>
                    <a:lnTo>
                      <a:pt x="54" y="140"/>
                    </a:lnTo>
                    <a:lnTo>
                      <a:pt x="84" y="140"/>
                    </a:lnTo>
                    <a:lnTo>
                      <a:pt x="84" y="86"/>
                    </a:lnTo>
                    <a:lnTo>
                      <a:pt x="139" y="86"/>
                    </a:lnTo>
                    <a:lnTo>
                      <a:pt x="139" y="56"/>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9234" name="Rectangle 18"/>
              <p:cNvSpPr>
                <a:spLocks noChangeArrowheads="1"/>
              </p:cNvSpPr>
              <p:nvPr/>
            </p:nvSpPr>
            <p:spPr bwMode="auto">
              <a:xfrm>
                <a:off x="70" y="75"/>
                <a:ext cx="127" cy="2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9235" name="Rectangle 19"/>
              <p:cNvSpPr>
                <a:spLocks noChangeArrowheads="1"/>
              </p:cNvSpPr>
              <p:nvPr/>
            </p:nvSpPr>
            <p:spPr bwMode="auto">
              <a:xfrm>
                <a:off x="70" y="134"/>
                <a:ext cx="96" cy="3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grpSp>
        <p:sp>
          <p:nvSpPr>
            <p:cNvPr id="16" name="文本框 15"/>
            <p:cNvSpPr txBox="1"/>
            <p:nvPr/>
          </p:nvSpPr>
          <p:spPr>
            <a:xfrm>
              <a:off x="1785" y="7795"/>
              <a:ext cx="6410" cy="824"/>
            </a:xfrm>
            <a:prstGeom prst="rect">
              <a:avLst/>
            </a:prstGeom>
            <a:noFill/>
          </p:spPr>
          <p:txBody>
            <a:bodyPr wrap="none" rtlCol="0" anchor="t">
              <a:spAutoFit/>
            </a:bodyPr>
            <a:lstStyle/>
            <a:p>
              <a:pPr algn="l"/>
              <a:r>
                <a:rPr lang="en-US" altLang="zh-CN" sz="2800" b="1" dirty="0">
                  <a:sym typeface="+mn-ea"/>
                </a:rPr>
                <a:t>3.</a:t>
              </a:r>
              <a:r>
                <a:rPr lang="zh-CN" altLang="en-US" sz="2800" b="1" dirty="0">
                  <a:sym typeface="+mn-ea"/>
                </a:rPr>
                <a:t>符号、标志和景物明确</a:t>
              </a:r>
            </a:p>
          </p:txBody>
        </p:sp>
      </p:grpSp>
      <p:pic>
        <p:nvPicPr>
          <p:cNvPr id="22" name="图片 21" descr="timg"/>
          <p:cNvPicPr>
            <a:picLocks noChangeAspect="1"/>
          </p:cNvPicPr>
          <p:nvPr/>
        </p:nvPicPr>
        <p:blipFill>
          <a:blip r:embed="rId2"/>
          <a:stretch>
            <a:fillRect/>
          </a:stretch>
        </p:blipFill>
        <p:spPr>
          <a:xfrm>
            <a:off x="5497830" y="1397000"/>
            <a:ext cx="3231515" cy="456882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5432.jpg"/>
          <p:cNvPicPr>
            <a:picLocks noChangeAspect="1"/>
          </p:cNvPicPr>
          <p:nvPr/>
        </p:nvPicPr>
        <p:blipFill>
          <a:blip r:embed="rId2"/>
          <a:stretch>
            <a:fillRect/>
          </a:stretch>
        </p:blipFill>
        <p:spPr>
          <a:xfrm>
            <a:off x="2806042" y="0"/>
            <a:ext cx="3929090" cy="2071702"/>
          </a:xfrm>
          <a:prstGeom prst="ellipse">
            <a:avLst/>
          </a:prstGeom>
          <a:ln>
            <a:noFill/>
          </a:ln>
          <a:effectLst>
            <a:softEdge rad="112500"/>
          </a:effectLst>
        </p:spPr>
      </p:pic>
      <p:sp>
        <p:nvSpPr>
          <p:cNvPr id="7" name="矩形 6"/>
          <p:cNvSpPr/>
          <p:nvPr/>
        </p:nvSpPr>
        <p:spPr>
          <a:xfrm>
            <a:off x="93345" y="0"/>
            <a:ext cx="4237355" cy="2072005"/>
          </a:xfrm>
          <a:prstGeom prst="rect">
            <a:avLst/>
          </a:prstGeom>
          <a:solidFill>
            <a:srgbClr val="FFC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rgbClr val="DD6909"/>
                </a:solidFill>
              </a:rPr>
              <a:t>2.4 QSCV</a:t>
            </a:r>
            <a:r>
              <a:rPr lang="zh-CN" altLang="en-US" sz="5400" b="1" dirty="0">
                <a:solidFill>
                  <a:srgbClr val="DD6909"/>
                </a:solidFill>
              </a:rPr>
              <a:t>理论</a:t>
            </a:r>
          </a:p>
        </p:txBody>
      </p:sp>
      <p:sp>
        <p:nvSpPr>
          <p:cNvPr id="6" name="矩形 5"/>
          <p:cNvSpPr/>
          <p:nvPr/>
        </p:nvSpPr>
        <p:spPr>
          <a:xfrm>
            <a:off x="3781425" y="2384425"/>
            <a:ext cx="576261" cy="403669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3345" y="2384425"/>
            <a:ext cx="166370" cy="403669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714744" y="3714752"/>
            <a:ext cx="478155" cy="579120"/>
          </a:xfrm>
          <a:prstGeom prst="rect">
            <a:avLst/>
          </a:prstGeom>
          <a:noFill/>
        </p:spPr>
        <p:txBody>
          <a:bodyPr wrap="none" rtlCol="0" anchor="t">
            <a:spAutoFit/>
          </a:bodyPr>
          <a:lstStyle/>
          <a:p>
            <a:r>
              <a:rPr lang="en-US" altLang="zh-CN" sz="3200" dirty="0" smtClean="0">
                <a:solidFill>
                  <a:schemeClr val="bg1"/>
                </a:solidFill>
                <a:latin typeface="Broadway" panose="04040905080B02020502" pitchFamily="82" charset="0"/>
                <a:sym typeface="+mn-ea"/>
              </a:rPr>
              <a:t>02</a:t>
            </a:r>
          </a:p>
        </p:txBody>
      </p:sp>
      <p:sp>
        <p:nvSpPr>
          <p:cNvPr id="17" name="文本框 16"/>
          <p:cNvSpPr txBox="1"/>
          <p:nvPr/>
        </p:nvSpPr>
        <p:spPr>
          <a:xfrm>
            <a:off x="3714744" y="2857496"/>
            <a:ext cx="850583" cy="584775"/>
          </a:xfrm>
          <a:prstGeom prst="rect">
            <a:avLst/>
          </a:prstGeom>
          <a:noFill/>
        </p:spPr>
        <p:txBody>
          <a:bodyPr wrap="square" rtlCol="0" anchor="t">
            <a:spAutoFit/>
          </a:bodyPr>
          <a:lstStyle/>
          <a:p>
            <a:r>
              <a:rPr lang="en-US" altLang="zh-CN" sz="3200" dirty="0" smtClean="0">
                <a:solidFill>
                  <a:schemeClr val="bg1"/>
                </a:solidFill>
                <a:latin typeface="Broadway" panose="04040905080B02020502" pitchFamily="82" charset="0"/>
                <a:sym typeface="+mn-ea"/>
              </a:rPr>
              <a:t>01</a:t>
            </a:r>
          </a:p>
        </p:txBody>
      </p:sp>
      <p:pic>
        <p:nvPicPr>
          <p:cNvPr id="2" name="图片 1" descr="timg"/>
          <p:cNvPicPr>
            <a:picLocks noChangeAspect="1"/>
          </p:cNvPicPr>
          <p:nvPr/>
        </p:nvPicPr>
        <p:blipFill>
          <a:blip r:embed="rId3"/>
          <a:stretch>
            <a:fillRect/>
          </a:stretch>
        </p:blipFill>
        <p:spPr>
          <a:xfrm>
            <a:off x="259715" y="2384425"/>
            <a:ext cx="3492500" cy="4036695"/>
          </a:xfrm>
          <a:prstGeom prst="rect">
            <a:avLst/>
          </a:prstGeom>
        </p:spPr>
      </p:pic>
      <p:sp>
        <p:nvSpPr>
          <p:cNvPr id="3" name="文本框 2"/>
          <p:cNvSpPr txBox="1"/>
          <p:nvPr/>
        </p:nvSpPr>
        <p:spPr>
          <a:xfrm>
            <a:off x="4330700" y="2771140"/>
            <a:ext cx="4019550" cy="757130"/>
          </a:xfrm>
          <a:prstGeom prst="rect">
            <a:avLst/>
          </a:prstGeom>
          <a:noFill/>
        </p:spPr>
        <p:txBody>
          <a:bodyPr wrap="square" rtlCol="0" anchor="t">
            <a:spAutoFit/>
          </a:bodyPr>
          <a:lstStyle/>
          <a:p>
            <a:pPr>
              <a:lnSpc>
                <a:spcPct val="120000"/>
              </a:lnSpc>
            </a:pPr>
            <a:r>
              <a:rPr lang="zh-CN" altLang="en-US" b="1" dirty="0">
                <a:solidFill>
                  <a:srgbClr val="595959"/>
                </a:solidFill>
                <a:latin typeface="微软雅黑" panose="020B0503020204020204" pitchFamily="34" charset="-122"/>
                <a:ea typeface="微软雅黑" panose="020B0503020204020204" pitchFamily="34" charset="-122"/>
                <a:sym typeface="+mn-ea"/>
              </a:rPr>
              <a:t>Q:(Quality即质量)严格的质量标准和管理制度</a:t>
            </a:r>
            <a:r>
              <a:rPr lang="zh-CN" altLang="en-US" dirty="0">
                <a:solidFill>
                  <a:srgbClr val="595959"/>
                </a:solidFill>
                <a:latin typeface="微软雅黑" panose="020B0503020204020204" pitchFamily="34" charset="-122"/>
                <a:ea typeface="微软雅黑" panose="020B0503020204020204" pitchFamily="34" charset="-122"/>
                <a:sym typeface="+mn-ea"/>
              </a:rPr>
              <a:t>。</a:t>
            </a:r>
          </a:p>
        </p:txBody>
      </p:sp>
      <p:sp>
        <p:nvSpPr>
          <p:cNvPr id="8" name="文本框 7"/>
          <p:cNvSpPr txBox="1"/>
          <p:nvPr/>
        </p:nvSpPr>
        <p:spPr>
          <a:xfrm>
            <a:off x="4387215" y="3837940"/>
            <a:ext cx="3906520" cy="424732"/>
          </a:xfrm>
          <a:prstGeom prst="rect">
            <a:avLst/>
          </a:prstGeom>
          <a:noFill/>
        </p:spPr>
        <p:txBody>
          <a:bodyPr wrap="square" rtlCol="0" anchor="t">
            <a:spAutoFit/>
          </a:bodyPr>
          <a:lstStyle/>
          <a:p>
            <a:pPr algn="l">
              <a:lnSpc>
                <a:spcPct val="120000"/>
              </a:lnSpc>
            </a:pPr>
            <a:r>
              <a:rPr lang="zh-CN" altLang="en-US" b="1" dirty="0">
                <a:solidFill>
                  <a:srgbClr val="595959"/>
                </a:solidFill>
                <a:latin typeface="微软雅黑" panose="020B0503020204020204" pitchFamily="34" charset="-122"/>
                <a:ea typeface="微软雅黑" panose="020B0503020204020204" pitchFamily="34" charset="-122"/>
              </a:rPr>
              <a:t>S(Service即服务)周到高效的服务</a:t>
            </a:r>
            <a:r>
              <a:rPr lang="zh-CN" altLang="en-US" dirty="0">
                <a:solidFill>
                  <a:srgbClr val="595959"/>
                </a:solidFill>
                <a:latin typeface="微软雅黑" panose="020B0503020204020204" pitchFamily="34" charset="-122"/>
                <a:ea typeface="微软雅黑" panose="020B0503020204020204" pitchFamily="34" charset="-122"/>
              </a:rPr>
              <a:t>。</a:t>
            </a:r>
          </a:p>
        </p:txBody>
      </p:sp>
      <p:sp>
        <p:nvSpPr>
          <p:cNvPr id="4" name="文本框 3"/>
          <p:cNvSpPr txBox="1"/>
          <p:nvPr/>
        </p:nvSpPr>
        <p:spPr>
          <a:xfrm>
            <a:off x="3714744" y="4643446"/>
            <a:ext cx="478790" cy="579120"/>
          </a:xfrm>
          <a:prstGeom prst="rect">
            <a:avLst/>
          </a:prstGeom>
          <a:noFill/>
        </p:spPr>
        <p:txBody>
          <a:bodyPr wrap="none" rtlCol="0" anchor="t">
            <a:spAutoFit/>
          </a:bodyPr>
          <a:lstStyle/>
          <a:p>
            <a:r>
              <a:rPr lang="en-US" altLang="zh-CN" sz="3200" dirty="0" smtClean="0">
                <a:solidFill>
                  <a:schemeClr val="bg1"/>
                </a:solidFill>
                <a:latin typeface="Broadway" panose="04040905080B02020502" pitchFamily="82" charset="0"/>
                <a:sym typeface="+mn-ea"/>
              </a:rPr>
              <a:t>03</a:t>
            </a:r>
          </a:p>
        </p:txBody>
      </p:sp>
      <p:sp>
        <p:nvSpPr>
          <p:cNvPr id="5" name="文本框 4"/>
          <p:cNvSpPr txBox="1"/>
          <p:nvPr/>
        </p:nvSpPr>
        <p:spPr>
          <a:xfrm>
            <a:off x="3714744" y="5572140"/>
            <a:ext cx="505460" cy="579120"/>
          </a:xfrm>
          <a:prstGeom prst="rect">
            <a:avLst/>
          </a:prstGeom>
          <a:noFill/>
        </p:spPr>
        <p:txBody>
          <a:bodyPr wrap="none" rtlCol="0" anchor="t">
            <a:spAutoFit/>
          </a:bodyPr>
          <a:lstStyle/>
          <a:p>
            <a:r>
              <a:rPr lang="en-US" altLang="zh-CN" sz="3200" dirty="0" smtClean="0">
                <a:solidFill>
                  <a:schemeClr val="bg1"/>
                </a:solidFill>
                <a:latin typeface="Broadway" panose="04040905080B02020502" pitchFamily="82" charset="0"/>
                <a:sym typeface="+mn-ea"/>
              </a:rPr>
              <a:t>04</a:t>
            </a:r>
          </a:p>
        </p:txBody>
      </p:sp>
      <p:sp>
        <p:nvSpPr>
          <p:cNvPr id="10" name="文本框 9"/>
          <p:cNvSpPr txBox="1"/>
          <p:nvPr/>
        </p:nvSpPr>
        <p:spPr>
          <a:xfrm>
            <a:off x="4387215" y="4568190"/>
            <a:ext cx="4133215" cy="749300"/>
          </a:xfrm>
          <a:prstGeom prst="rect">
            <a:avLst/>
          </a:prstGeom>
          <a:noFill/>
        </p:spPr>
        <p:txBody>
          <a:bodyPr wrap="square" rtlCol="0" anchor="t">
            <a:spAutoFit/>
          </a:bodyPr>
          <a:lstStyle/>
          <a:p>
            <a:pPr algn="l">
              <a:lnSpc>
                <a:spcPct val="120000"/>
              </a:lnSpc>
            </a:pPr>
            <a:r>
              <a:rPr lang="zh-CN" altLang="en-US" b="1" dirty="0">
                <a:solidFill>
                  <a:srgbClr val="595959"/>
                </a:solidFill>
                <a:latin typeface="微软雅黑" panose="020B0503020204020204" pitchFamily="34" charset="-122"/>
                <a:ea typeface="微软雅黑" panose="020B0503020204020204" pitchFamily="34" charset="-122"/>
                <a:sym typeface="+mn-ea"/>
              </a:rPr>
              <a:t>C:(Cleanness即清洁)为顾客提供最清洁优雅的就餐环境 </a:t>
            </a:r>
            <a:endParaRPr lang="zh-CN" altLang="en-US" b="1" dirty="0"/>
          </a:p>
        </p:txBody>
      </p:sp>
      <p:sp>
        <p:nvSpPr>
          <p:cNvPr id="11" name="文本框 10"/>
          <p:cNvSpPr txBox="1"/>
          <p:nvPr/>
        </p:nvSpPr>
        <p:spPr>
          <a:xfrm>
            <a:off x="4387215" y="5449570"/>
            <a:ext cx="4133850" cy="749300"/>
          </a:xfrm>
          <a:prstGeom prst="rect">
            <a:avLst/>
          </a:prstGeom>
          <a:noFill/>
        </p:spPr>
        <p:txBody>
          <a:bodyPr wrap="square" rtlCol="0" anchor="t">
            <a:spAutoFit/>
          </a:bodyPr>
          <a:lstStyle/>
          <a:p>
            <a:pPr algn="l">
              <a:lnSpc>
                <a:spcPct val="120000"/>
              </a:lnSpc>
            </a:pPr>
            <a:r>
              <a:rPr lang="zh-CN" altLang="en-US" b="1" dirty="0">
                <a:solidFill>
                  <a:srgbClr val="595959"/>
                </a:solidFill>
                <a:latin typeface="微软雅黑" panose="020B0503020204020204" pitchFamily="34" charset="-122"/>
                <a:ea typeface="微软雅黑" panose="020B0503020204020204" pitchFamily="34" charset="-122"/>
                <a:sym typeface="+mn-ea"/>
              </a:rPr>
              <a:t>V: (Value即价值)提供更有价值的物质商品给顾客</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任意多边形 10"/>
          <p:cNvSpPr/>
          <p:nvPr/>
        </p:nvSpPr>
        <p:spPr>
          <a:xfrm rot="-7168152">
            <a:off x="859631" y="3412331"/>
            <a:ext cx="1535906" cy="1307306"/>
          </a:xfrm>
          <a:custGeom>
            <a:avLst/>
            <a:gdLst>
              <a:gd name="txL" fmla="*/ 0 w 2908954"/>
              <a:gd name="txT" fmla="*/ 0 h 2477358"/>
              <a:gd name="txR" fmla="*/ 2908954 w 2908954"/>
              <a:gd name="txB" fmla="*/ 2477358 h 2477358"/>
            </a:gdLst>
            <a:ahLst/>
            <a:cxnLst>
              <a:cxn ang="0">
                <a:pos x="1021459" y="0"/>
              </a:cxn>
              <a:cxn ang="0">
                <a:pos x="1190779" y="70096"/>
              </a:cxn>
              <a:cxn ang="0">
                <a:pos x="1215314" y="99817"/>
              </a:cxn>
              <a:cxn ang="0">
                <a:pos x="1194938" y="64705"/>
              </a:cxn>
              <a:cxn ang="0">
                <a:pos x="1194949" y="64715"/>
              </a:cxn>
              <a:cxn ang="0">
                <a:pos x="2047875" y="1534467"/>
              </a:cxn>
              <a:cxn ang="0">
                <a:pos x="1685357" y="1743075"/>
              </a:cxn>
              <a:cxn ang="0">
                <a:pos x="1677813" y="1732991"/>
              </a:cxn>
              <a:cxn ang="0">
                <a:pos x="1021464" y="1423629"/>
              </a:cxn>
              <a:cxn ang="0">
                <a:pos x="365115" y="1732991"/>
              </a:cxn>
              <a:cxn ang="0">
                <a:pos x="363517" y="1735128"/>
              </a:cxn>
              <a:cxn ang="0">
                <a:pos x="0" y="1525945"/>
              </a:cxn>
              <a:cxn ang="0">
                <a:pos x="827625" y="99792"/>
              </a:cxn>
              <a:cxn ang="0">
                <a:pos x="852139" y="70096"/>
              </a:cxn>
              <a:cxn ang="0">
                <a:pos x="1021459" y="0"/>
              </a:cxn>
            </a:cxnLst>
            <a:rect l="txL" t="txT" r="txR" b="txB"/>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EDB70F"/>
          </a:solidFill>
          <a:ln w="12700">
            <a:noFill/>
          </a:ln>
        </p:spPr>
        <p:txBody>
          <a:bodyPr/>
          <a:lstStyle/>
          <a:p>
            <a:endParaRPr lang="zh-CN" altLang="en-US" sz="1350"/>
          </a:p>
        </p:txBody>
      </p:sp>
      <p:sp>
        <p:nvSpPr>
          <p:cNvPr id="26627" name="任意多边形 11"/>
          <p:cNvSpPr/>
          <p:nvPr/>
        </p:nvSpPr>
        <p:spPr>
          <a:xfrm rot="7168152" flipH="1">
            <a:off x="2676525" y="3412331"/>
            <a:ext cx="1535906" cy="1307306"/>
          </a:xfrm>
          <a:custGeom>
            <a:avLst/>
            <a:gdLst>
              <a:gd name="txL" fmla="*/ 0 w 2908954"/>
              <a:gd name="txT" fmla="*/ 0 h 2477358"/>
              <a:gd name="txR" fmla="*/ 2908954 w 2908954"/>
              <a:gd name="txB" fmla="*/ 2477358 h 2477358"/>
            </a:gdLst>
            <a:ahLst/>
            <a:cxnLst>
              <a:cxn ang="0">
                <a:pos x="1021459" y="0"/>
              </a:cxn>
              <a:cxn ang="0">
                <a:pos x="1190779" y="70096"/>
              </a:cxn>
              <a:cxn ang="0">
                <a:pos x="1215314" y="99817"/>
              </a:cxn>
              <a:cxn ang="0">
                <a:pos x="1194938" y="64705"/>
              </a:cxn>
              <a:cxn ang="0">
                <a:pos x="1194949" y="64715"/>
              </a:cxn>
              <a:cxn ang="0">
                <a:pos x="2047875" y="1534467"/>
              </a:cxn>
              <a:cxn ang="0">
                <a:pos x="1685357" y="1743075"/>
              </a:cxn>
              <a:cxn ang="0">
                <a:pos x="1677813" y="1732991"/>
              </a:cxn>
              <a:cxn ang="0">
                <a:pos x="1021464" y="1423629"/>
              </a:cxn>
              <a:cxn ang="0">
                <a:pos x="365115" y="1732991"/>
              </a:cxn>
              <a:cxn ang="0">
                <a:pos x="363517" y="1735128"/>
              </a:cxn>
              <a:cxn ang="0">
                <a:pos x="0" y="1525945"/>
              </a:cxn>
              <a:cxn ang="0">
                <a:pos x="827625" y="99792"/>
              </a:cxn>
              <a:cxn ang="0">
                <a:pos x="852139" y="70096"/>
              </a:cxn>
              <a:cxn ang="0">
                <a:pos x="1021459" y="0"/>
              </a:cxn>
            </a:cxnLst>
            <a:rect l="txL" t="txT" r="txR" b="txB"/>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DB5355"/>
          </a:solidFill>
          <a:ln w="12700">
            <a:noFill/>
          </a:ln>
        </p:spPr>
        <p:txBody>
          <a:bodyPr/>
          <a:lstStyle/>
          <a:p>
            <a:endParaRPr lang="zh-CN" altLang="en-US" sz="1350"/>
          </a:p>
        </p:txBody>
      </p:sp>
      <p:sp>
        <p:nvSpPr>
          <p:cNvPr id="26628" name="任意多边形 8"/>
          <p:cNvSpPr/>
          <p:nvPr/>
        </p:nvSpPr>
        <p:spPr>
          <a:xfrm>
            <a:off x="1766888" y="1858566"/>
            <a:ext cx="1534716" cy="1308497"/>
          </a:xfrm>
          <a:custGeom>
            <a:avLst/>
            <a:gdLst>
              <a:gd name="txL" fmla="*/ 0 w 2908954"/>
              <a:gd name="txT" fmla="*/ 0 h 2477358"/>
              <a:gd name="txR" fmla="*/ 2908954 w 2908954"/>
              <a:gd name="txB" fmla="*/ 2477358 h 2477358"/>
            </a:gdLst>
            <a:ahLst/>
            <a:cxnLst>
              <a:cxn ang="0">
                <a:pos x="1020668" y="0"/>
              </a:cxn>
              <a:cxn ang="0">
                <a:pos x="1189856" y="70160"/>
              </a:cxn>
              <a:cxn ang="0">
                <a:pos x="1214373" y="99908"/>
              </a:cxn>
              <a:cxn ang="0">
                <a:pos x="1194012" y="64764"/>
              </a:cxn>
              <a:cxn ang="0">
                <a:pos x="1194023" y="64773"/>
              </a:cxn>
              <a:cxn ang="0">
                <a:pos x="2046288" y="1535865"/>
              </a:cxn>
              <a:cxn ang="0">
                <a:pos x="1684051" y="1744662"/>
              </a:cxn>
              <a:cxn ang="0">
                <a:pos x="1676512" y="1734569"/>
              </a:cxn>
              <a:cxn ang="0">
                <a:pos x="1020672" y="1424925"/>
              </a:cxn>
              <a:cxn ang="0">
                <a:pos x="364832" y="1734569"/>
              </a:cxn>
              <a:cxn ang="0">
                <a:pos x="363235" y="1736708"/>
              </a:cxn>
              <a:cxn ang="0">
                <a:pos x="0" y="1527335"/>
              </a:cxn>
              <a:cxn ang="0">
                <a:pos x="826984" y="99883"/>
              </a:cxn>
              <a:cxn ang="0">
                <a:pos x="851479" y="70160"/>
              </a:cxn>
              <a:cxn ang="0">
                <a:pos x="1020668" y="0"/>
              </a:cxn>
            </a:cxnLst>
            <a:rect l="txL" t="txT" r="txR" b="txB"/>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alpha val="100000"/>
            </a:srgbClr>
          </a:solidFill>
          <a:ln w="12700">
            <a:noFill/>
          </a:ln>
        </p:spPr>
        <p:txBody>
          <a:bodyPr/>
          <a:lstStyle/>
          <a:p>
            <a:endParaRPr lang="zh-CN" altLang="en-US" sz="1350"/>
          </a:p>
        </p:txBody>
      </p:sp>
      <p:sp>
        <p:nvSpPr>
          <p:cNvPr id="26629" name="椭圆 9"/>
          <p:cNvSpPr/>
          <p:nvPr/>
        </p:nvSpPr>
        <p:spPr>
          <a:xfrm>
            <a:off x="1972866" y="2988469"/>
            <a:ext cx="1122759" cy="1122760"/>
          </a:xfrm>
          <a:prstGeom prst="ellipse">
            <a:avLst/>
          </a:prstGeom>
          <a:noFill/>
          <a:ln w="22225" cap="flat" cmpd="sng">
            <a:solidFill>
              <a:schemeClr val="tx1"/>
            </a:solidFill>
            <a:prstDash val="solid"/>
            <a:bevel/>
            <a:headEnd type="none" w="med" len="med"/>
            <a:tailEnd type="none" w="med" len="med"/>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0" name="文本框 24"/>
          <p:cNvSpPr/>
          <p:nvPr/>
        </p:nvSpPr>
        <p:spPr>
          <a:xfrm>
            <a:off x="2170510" y="2309813"/>
            <a:ext cx="652780" cy="581025"/>
          </a:xfrm>
          <a:prstGeom prst="rect">
            <a:avLst/>
          </a:prstGeom>
          <a:noFill/>
          <a:ln w="9525">
            <a:noFill/>
          </a:ln>
        </p:spPr>
        <p:txBody>
          <a:bodyPr wrap="none">
            <a:spAutoFit/>
          </a:bodyPr>
          <a:lstStyle/>
          <a:p>
            <a:pPr lvl="0" eaLnBrk="1" hangingPunct="1"/>
            <a:r>
              <a:rPr lang="en-US" altLang="zh-CN"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1" name="文本框 25"/>
          <p:cNvSpPr/>
          <p:nvPr/>
        </p:nvSpPr>
        <p:spPr>
          <a:xfrm>
            <a:off x="1338263" y="3768328"/>
            <a:ext cx="652780" cy="581025"/>
          </a:xfrm>
          <a:prstGeom prst="rect">
            <a:avLst/>
          </a:prstGeom>
          <a:noFill/>
          <a:ln w="9525">
            <a:noFill/>
          </a:ln>
        </p:spPr>
        <p:txBody>
          <a:bodyPr wrap="none">
            <a:spAutoFit/>
          </a:bodyPr>
          <a:lstStyle/>
          <a:p>
            <a:pPr lvl="0" eaLnBrk="1" hangingPunct="1"/>
            <a:r>
              <a:rPr lang="en-US" altLang="zh-CN"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2" name="文本框 26"/>
          <p:cNvSpPr/>
          <p:nvPr/>
        </p:nvSpPr>
        <p:spPr>
          <a:xfrm>
            <a:off x="3073003" y="3805238"/>
            <a:ext cx="652780" cy="581025"/>
          </a:xfrm>
          <a:prstGeom prst="rect">
            <a:avLst/>
          </a:prstGeom>
          <a:noFill/>
          <a:ln w="9525">
            <a:noFill/>
          </a:ln>
        </p:spPr>
        <p:txBody>
          <a:bodyPr wrap="none">
            <a:spAutoFit/>
          </a:bodyPr>
          <a:lstStyle/>
          <a:p>
            <a:pPr lvl="0" eaLnBrk="1" hangingPunct="1"/>
            <a:r>
              <a:rPr lang="en-US" altLang="zh-CN"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3" name="矩形 33"/>
          <p:cNvSpPr/>
          <p:nvPr/>
        </p:nvSpPr>
        <p:spPr>
          <a:xfrm>
            <a:off x="4966097" y="857250"/>
            <a:ext cx="4177903" cy="438150"/>
          </a:xfrm>
          <a:prstGeom prst="rect">
            <a:avLst/>
          </a:prstGeom>
          <a:solidFill>
            <a:srgbClr val="EDB70F"/>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4" name="矩形 34"/>
          <p:cNvSpPr/>
          <p:nvPr/>
        </p:nvSpPr>
        <p:spPr>
          <a:xfrm>
            <a:off x="0" y="857250"/>
            <a:ext cx="685800" cy="438150"/>
          </a:xfrm>
          <a:prstGeom prst="rect">
            <a:avLst/>
          </a:prstGeom>
          <a:solidFill>
            <a:srgbClr val="DB5355"/>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5" name="矩形 35"/>
          <p:cNvSpPr/>
          <p:nvPr/>
        </p:nvSpPr>
        <p:spPr>
          <a:xfrm>
            <a:off x="722789" y="857250"/>
            <a:ext cx="282179" cy="438150"/>
          </a:xfrm>
          <a:prstGeom prst="rect">
            <a:avLst/>
          </a:prstGeom>
          <a:solidFill>
            <a:srgbClr val="C06C84"/>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6" name="矩形 36"/>
          <p:cNvSpPr/>
          <p:nvPr/>
        </p:nvSpPr>
        <p:spPr>
          <a:xfrm>
            <a:off x="1038225" y="857250"/>
            <a:ext cx="109538" cy="438150"/>
          </a:xfrm>
          <a:prstGeom prst="rect">
            <a:avLst/>
          </a:prstGeom>
          <a:solidFill>
            <a:srgbClr val="F67280"/>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7" name="矩形 37"/>
          <p:cNvSpPr/>
          <p:nvPr/>
        </p:nvSpPr>
        <p:spPr>
          <a:xfrm>
            <a:off x="1147763" y="857250"/>
            <a:ext cx="3868420" cy="753745"/>
          </a:xfrm>
          <a:prstGeom prst="rect">
            <a:avLst/>
          </a:prstGeom>
          <a:noFill/>
          <a:ln w="9525">
            <a:noFill/>
          </a:ln>
        </p:spPr>
        <p:txBody>
          <a:bodyPr wrap="none">
            <a:spAutoFit/>
          </a:bodyPr>
          <a:lstStyle/>
          <a:p>
            <a:pPr lvl="0" algn="l" eaLnBrk="1" hangingPunct="1"/>
            <a:r>
              <a:rPr lang="zh-CN" altLang="en-US" sz="21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Q：严格的质量标准和管理制度</a:t>
            </a:r>
          </a:p>
          <a:p>
            <a:pPr lvl="0" eaLnBrk="1" hangingPunct="1"/>
            <a:endPar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38"/>
          <p:cNvGrpSpPr/>
          <p:nvPr/>
        </p:nvGrpSpPr>
        <p:grpSpPr>
          <a:xfrm>
            <a:off x="722710" y="5037535"/>
            <a:ext cx="353615" cy="448865"/>
            <a:chOff x="0" y="0"/>
            <a:chExt cx="1056192" cy="743368"/>
          </a:xfrm>
        </p:grpSpPr>
        <p:sp>
          <p:nvSpPr>
            <p:cNvPr id="26651" name="矩形 39"/>
            <p:cNvSpPr/>
            <p:nvPr/>
          </p:nvSpPr>
          <p:spPr>
            <a:xfrm>
              <a:off x="0" y="1"/>
              <a:ext cx="379854" cy="730784"/>
            </a:xfrm>
            <a:prstGeom prst="rect">
              <a:avLst/>
            </a:prstGeom>
            <a:solidFill>
              <a:srgbClr val="6C5B7B"/>
            </a:solidFill>
            <a:ln w="12700" cap="flat" cmpd="sng">
              <a:solidFill>
                <a:srgbClr val="6C5B7B"/>
              </a:solidFill>
              <a:prstDash val="solid"/>
              <a:bevel/>
              <a:headEnd type="none" w="med" len="med"/>
              <a:tailEnd type="none" w="med" len="med"/>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52" name="矩形 40"/>
            <p:cNvSpPr/>
            <p:nvPr/>
          </p:nvSpPr>
          <p:spPr>
            <a:xfrm>
              <a:off x="954898" y="1"/>
              <a:ext cx="101294" cy="743367"/>
            </a:xfrm>
            <a:prstGeom prst="rect">
              <a:avLst/>
            </a:prstGeom>
            <a:solidFill>
              <a:srgbClr val="F8B193"/>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53" name="矩形 41"/>
            <p:cNvSpPr/>
            <p:nvPr/>
          </p:nvSpPr>
          <p:spPr>
            <a:xfrm>
              <a:off x="750235" y="1"/>
              <a:ext cx="177265" cy="743367"/>
            </a:xfrm>
            <a:prstGeom prst="rect">
              <a:avLst/>
            </a:prstGeom>
            <a:solidFill>
              <a:srgbClr val="F67280"/>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54" name="矩形 42"/>
            <p:cNvSpPr/>
            <p:nvPr/>
          </p:nvSpPr>
          <p:spPr>
            <a:xfrm>
              <a:off x="424185" y="0"/>
              <a:ext cx="296399" cy="743367"/>
            </a:xfrm>
            <a:prstGeom prst="rect">
              <a:avLst/>
            </a:prstGeom>
            <a:solidFill>
              <a:srgbClr val="C06C84"/>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3" name="组合 45"/>
          <p:cNvGrpSpPr/>
          <p:nvPr/>
        </p:nvGrpSpPr>
        <p:grpSpPr>
          <a:xfrm>
            <a:off x="4135041" y="5062538"/>
            <a:ext cx="347663" cy="450056"/>
            <a:chOff x="0" y="0"/>
            <a:chExt cx="1039259" cy="743368"/>
          </a:xfrm>
        </p:grpSpPr>
        <p:sp>
          <p:nvSpPr>
            <p:cNvPr id="26647" name="矩形 46"/>
            <p:cNvSpPr/>
            <p:nvPr/>
          </p:nvSpPr>
          <p:spPr>
            <a:xfrm flipH="1">
              <a:off x="659405" y="1"/>
              <a:ext cx="379854" cy="730784"/>
            </a:xfrm>
            <a:prstGeom prst="rect">
              <a:avLst/>
            </a:prstGeom>
            <a:solidFill>
              <a:srgbClr val="6C5B7B"/>
            </a:solidFill>
            <a:ln w="12700" cap="flat" cmpd="sng">
              <a:solidFill>
                <a:srgbClr val="6C5B7B"/>
              </a:solidFill>
              <a:prstDash val="solid"/>
              <a:bevel/>
              <a:headEnd type="none" w="med" len="med"/>
              <a:tailEnd type="none" w="med" len="med"/>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48" name="矩形 47"/>
            <p:cNvSpPr/>
            <p:nvPr/>
          </p:nvSpPr>
          <p:spPr>
            <a:xfrm flipH="1">
              <a:off x="0" y="1"/>
              <a:ext cx="101294" cy="743367"/>
            </a:xfrm>
            <a:prstGeom prst="rect">
              <a:avLst/>
            </a:prstGeom>
            <a:solidFill>
              <a:srgbClr val="F8B193"/>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49" name="矩形 48"/>
            <p:cNvSpPr/>
            <p:nvPr/>
          </p:nvSpPr>
          <p:spPr>
            <a:xfrm flipH="1">
              <a:off x="128692" y="1"/>
              <a:ext cx="177265" cy="743367"/>
            </a:xfrm>
            <a:prstGeom prst="rect">
              <a:avLst/>
            </a:prstGeom>
            <a:solidFill>
              <a:srgbClr val="F67280"/>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50" name="矩形 49"/>
            <p:cNvSpPr/>
            <p:nvPr/>
          </p:nvSpPr>
          <p:spPr>
            <a:xfrm flipH="1">
              <a:off x="335608" y="0"/>
              <a:ext cx="296399" cy="743367"/>
            </a:xfrm>
            <a:prstGeom prst="rect">
              <a:avLst/>
            </a:prstGeom>
            <a:solidFill>
              <a:srgbClr val="C06C84"/>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6640" name="文本框 50"/>
          <p:cNvSpPr/>
          <p:nvPr/>
        </p:nvSpPr>
        <p:spPr>
          <a:xfrm>
            <a:off x="1268095" y="4812665"/>
            <a:ext cx="2910205" cy="1073785"/>
          </a:xfrm>
          <a:prstGeom prst="rect">
            <a:avLst/>
          </a:prstGeom>
          <a:noFill/>
          <a:ln w="9525">
            <a:noFill/>
          </a:ln>
        </p:spPr>
        <p:txBody>
          <a:bodyPr wrap="square">
            <a:spAutoFit/>
          </a:bodyPr>
          <a:lstStyle/>
          <a:p>
            <a:pPr lvl="0" algn="l" eaLnBrk="1" hangingPunct="1"/>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麦当劳重视品质的精神，主要体现在供应链管理与苛刻的食品指标上。</a:t>
            </a:r>
          </a:p>
        </p:txBody>
      </p:sp>
      <p:sp>
        <p:nvSpPr>
          <p:cNvPr id="26641" name="椭圆 51"/>
          <p:cNvSpPr/>
          <p:nvPr/>
        </p:nvSpPr>
        <p:spPr>
          <a:xfrm>
            <a:off x="5118497" y="2393156"/>
            <a:ext cx="335756" cy="335756"/>
          </a:xfrm>
          <a:prstGeom prst="ellipse">
            <a:avLst/>
          </a:prstGeom>
          <a:solidFill>
            <a:srgbClr val="F67280"/>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42" name="椭圆 52"/>
          <p:cNvSpPr/>
          <p:nvPr/>
        </p:nvSpPr>
        <p:spPr>
          <a:xfrm>
            <a:off x="5118497" y="3290888"/>
            <a:ext cx="335756" cy="335756"/>
          </a:xfrm>
          <a:prstGeom prst="ellipse">
            <a:avLst/>
          </a:prstGeom>
          <a:solidFill>
            <a:srgbClr val="DB5355"/>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43" name="椭圆 53"/>
          <p:cNvSpPr/>
          <p:nvPr/>
        </p:nvSpPr>
        <p:spPr>
          <a:xfrm>
            <a:off x="5118497" y="4188619"/>
            <a:ext cx="335756" cy="335756"/>
          </a:xfrm>
          <a:prstGeom prst="ellipse">
            <a:avLst/>
          </a:prstGeom>
          <a:solidFill>
            <a:srgbClr val="EDB70F"/>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44" name="文本框 54"/>
          <p:cNvSpPr/>
          <p:nvPr/>
        </p:nvSpPr>
        <p:spPr>
          <a:xfrm>
            <a:off x="5736431" y="2134791"/>
            <a:ext cx="2862580" cy="640080"/>
          </a:xfrm>
          <a:prstGeom prst="rect">
            <a:avLst/>
          </a:prstGeom>
          <a:noFill/>
          <a:ln w="9525">
            <a:noFill/>
          </a:ln>
        </p:spPr>
        <p:txBody>
          <a:bodyPr wrap="none">
            <a:spAutoFit/>
          </a:bodyPr>
          <a:lstStyle/>
          <a:p>
            <a:pPr lvl="0" algn="l" eaLnBrk="1" hangingPunct="1"/>
            <a:r>
              <a:rPr lang="en-US" altLang="zh-CN" sz="2100" b="1" dirty="0">
                <a:solidFill>
                  <a:srgbClr val="F67280"/>
                </a:solidFill>
                <a:latin typeface="Calibri" panose="020F0502020204030204" charset="0"/>
                <a:ea typeface="Calibri" panose="020F0502020204030204" charset="0"/>
                <a:sym typeface="Calibri" panose="020F0502020204030204" charset="0"/>
              </a:rPr>
              <a:t>严格的原材料采购标准</a:t>
            </a:r>
          </a:p>
          <a:p>
            <a:pPr lvl="0" algn="l" eaLnBrk="1" hangingPunct="1"/>
            <a:r>
              <a:rPr lang="en-US" altLang="zh-CN" sz="1500" dirty="0">
                <a:solidFill>
                  <a:srgbClr val="000000"/>
                </a:solidFill>
                <a:latin typeface="Calibri" panose="020F0502020204030204" charset="0"/>
                <a:ea typeface="Calibri" panose="020F0502020204030204" charset="0"/>
                <a:sym typeface="Calibri" panose="020F0502020204030204" charset="0"/>
              </a:rPr>
              <a:t>  </a:t>
            </a:r>
            <a:r>
              <a:rPr lang="zh-CN" altLang="en-US" sz="1500" dirty="0">
                <a:solidFill>
                  <a:srgbClr val="000000"/>
                </a:solidFill>
                <a:latin typeface="Calibri" panose="020F0502020204030204" charset="0"/>
                <a:ea typeface="宋体" panose="02010600030101010101" pitchFamily="2" charset="-122"/>
                <a:sym typeface="Calibri" panose="020F0502020204030204" charset="0"/>
              </a:rPr>
              <a:t>麦当劳牛肉与土豆采购标准</a:t>
            </a:r>
          </a:p>
        </p:txBody>
      </p:sp>
      <p:sp>
        <p:nvSpPr>
          <p:cNvPr id="26645" name="文本框 55"/>
          <p:cNvSpPr/>
          <p:nvPr/>
        </p:nvSpPr>
        <p:spPr>
          <a:xfrm>
            <a:off x="5736431" y="3032522"/>
            <a:ext cx="2862580" cy="640080"/>
          </a:xfrm>
          <a:prstGeom prst="rect">
            <a:avLst/>
          </a:prstGeom>
          <a:noFill/>
          <a:ln w="9525">
            <a:noFill/>
          </a:ln>
        </p:spPr>
        <p:txBody>
          <a:bodyPr wrap="none">
            <a:spAutoFit/>
          </a:bodyPr>
          <a:lstStyle/>
          <a:p>
            <a:pPr lvl="0" algn="l" eaLnBrk="1" hangingPunct="1"/>
            <a:r>
              <a:rPr lang="zh-CN" altLang="en-US" sz="2100" b="1" dirty="0">
                <a:solidFill>
                  <a:srgbClr val="DB5355"/>
                </a:solidFill>
                <a:latin typeface="Calibri" panose="020F0502020204030204" charset="0"/>
                <a:ea typeface="宋体" panose="02010600030101010101" pitchFamily="2" charset="-122"/>
                <a:sym typeface="Calibri" panose="020F0502020204030204" charset="0"/>
              </a:rPr>
              <a:t>统一</a:t>
            </a:r>
            <a:r>
              <a:rPr lang="en-US" altLang="zh-CN" sz="2100" b="1" dirty="0">
                <a:solidFill>
                  <a:srgbClr val="DB5355"/>
                </a:solidFill>
                <a:latin typeface="Calibri" panose="020F0502020204030204" charset="0"/>
                <a:ea typeface="Calibri" panose="020F0502020204030204" charset="0"/>
                <a:sym typeface="Calibri" panose="020F0502020204030204" charset="0"/>
              </a:rPr>
              <a:t>原材料采购与运输</a:t>
            </a:r>
          </a:p>
          <a:p>
            <a:pPr lvl="0" algn="l" eaLnBrk="1" hangingPunct="1"/>
            <a:r>
              <a:rPr lang="en-US" altLang="zh-CN" sz="1500" dirty="0">
                <a:solidFill>
                  <a:srgbClr val="000000"/>
                </a:solidFill>
                <a:latin typeface="Calibri" panose="020F0502020204030204" charset="0"/>
                <a:ea typeface="Calibri" panose="020F0502020204030204" charset="0"/>
                <a:sym typeface="Calibri" panose="020F0502020204030204" charset="0"/>
              </a:rPr>
              <a:t> </a:t>
            </a:r>
            <a:r>
              <a:rPr lang="zh-CN" altLang="en-US" sz="1500" dirty="0">
                <a:solidFill>
                  <a:srgbClr val="000000"/>
                </a:solidFill>
                <a:latin typeface="Calibri" panose="020F0502020204030204" charset="0"/>
                <a:ea typeface="宋体" panose="02010600030101010101" pitchFamily="2" charset="-122"/>
                <a:sym typeface="Calibri" panose="020F0502020204030204" charset="0"/>
              </a:rPr>
              <a:t>供应商标准与运输系统</a:t>
            </a:r>
          </a:p>
        </p:txBody>
      </p:sp>
      <p:sp>
        <p:nvSpPr>
          <p:cNvPr id="26646" name="文本框 56"/>
          <p:cNvSpPr/>
          <p:nvPr/>
        </p:nvSpPr>
        <p:spPr>
          <a:xfrm>
            <a:off x="5736431" y="3940969"/>
            <a:ext cx="2058670" cy="640080"/>
          </a:xfrm>
          <a:prstGeom prst="rect">
            <a:avLst/>
          </a:prstGeom>
          <a:noFill/>
          <a:ln w="9525">
            <a:noFill/>
          </a:ln>
        </p:spPr>
        <p:txBody>
          <a:bodyPr wrap="none">
            <a:spAutoFit/>
          </a:bodyPr>
          <a:lstStyle/>
          <a:p>
            <a:pPr lvl="0" algn="l" eaLnBrk="1" hangingPunct="1"/>
            <a:r>
              <a:rPr lang="en-US" altLang="zh-CN" sz="2100" b="1" dirty="0">
                <a:solidFill>
                  <a:srgbClr val="EDB70F"/>
                </a:solidFill>
                <a:latin typeface="Calibri" panose="020F0502020204030204" charset="0"/>
                <a:ea typeface="Calibri" panose="020F0502020204030204" charset="0"/>
                <a:sym typeface="Calibri" panose="020F0502020204030204" charset="0"/>
              </a:rPr>
              <a:t>标准化作业流程</a:t>
            </a:r>
          </a:p>
          <a:p>
            <a:pPr lvl="0" algn="l" eaLnBrk="1" hangingPunct="1"/>
            <a:r>
              <a:rPr lang="en-US" altLang="zh-CN" sz="1500" dirty="0">
                <a:solidFill>
                  <a:srgbClr val="000000"/>
                </a:solidFill>
                <a:latin typeface="Calibri" panose="020F0502020204030204" charset="0"/>
                <a:ea typeface="Calibri" panose="020F0502020204030204" charset="0"/>
                <a:sym typeface="Calibri" panose="020F0502020204030204" charset="0"/>
              </a:rPr>
              <a:t>  </a:t>
            </a:r>
            <a:r>
              <a:rPr lang="zh-CN" altLang="en-US" sz="1500" dirty="0">
                <a:solidFill>
                  <a:srgbClr val="000000"/>
                </a:solidFill>
                <a:latin typeface="Calibri" panose="020F0502020204030204" charset="0"/>
                <a:ea typeface="宋体" panose="02010600030101010101" pitchFamily="2" charset="-122"/>
                <a:sym typeface="Calibri" panose="020F0502020204030204" charset="0"/>
              </a:rPr>
              <a:t>食品加工标准流程</a:t>
            </a:r>
          </a:p>
        </p:txBody>
      </p:sp>
      <p:pic>
        <p:nvPicPr>
          <p:cNvPr id="4" name="图片 3"/>
          <p:cNvPicPr>
            <a:picLocks noChangeAspect="1"/>
          </p:cNvPicPr>
          <p:nvPr/>
        </p:nvPicPr>
        <p:blipFill>
          <a:blip r:embed="rId2"/>
          <a:stretch>
            <a:fillRect/>
          </a:stretch>
        </p:blipFill>
        <p:spPr>
          <a:xfrm>
            <a:off x="2110740" y="3246755"/>
            <a:ext cx="848360" cy="60579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20000" r="-20000"/>
          </a:stretch>
        </a:blipFill>
        <a:effectLst/>
      </p:bgPr>
    </p:bg>
    <p:spTree>
      <p:nvGrpSpPr>
        <p:cNvPr id="1" name=""/>
        <p:cNvGrpSpPr/>
        <p:nvPr/>
      </p:nvGrpSpPr>
      <p:grpSpPr>
        <a:xfrm>
          <a:off x="0" y="0"/>
          <a:ext cx="0" cy="0"/>
          <a:chOff x="0" y="0"/>
          <a:chExt cx="0" cy="0"/>
        </a:xfrm>
      </p:grpSpPr>
      <p:sp>
        <p:nvSpPr>
          <p:cNvPr id="26633" name="矩形 33"/>
          <p:cNvSpPr/>
          <p:nvPr/>
        </p:nvSpPr>
        <p:spPr>
          <a:xfrm>
            <a:off x="4149725" y="857250"/>
            <a:ext cx="4994275" cy="438150"/>
          </a:xfrm>
          <a:prstGeom prst="rect">
            <a:avLst/>
          </a:prstGeom>
          <a:solidFill>
            <a:srgbClr val="EDB70F"/>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4" name="矩形 34"/>
          <p:cNvSpPr/>
          <p:nvPr/>
        </p:nvSpPr>
        <p:spPr>
          <a:xfrm>
            <a:off x="0" y="857250"/>
            <a:ext cx="685800" cy="438150"/>
          </a:xfrm>
          <a:prstGeom prst="rect">
            <a:avLst/>
          </a:prstGeom>
          <a:solidFill>
            <a:srgbClr val="DB5355"/>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5" name="矩形 35"/>
          <p:cNvSpPr/>
          <p:nvPr/>
        </p:nvSpPr>
        <p:spPr>
          <a:xfrm>
            <a:off x="722789" y="857250"/>
            <a:ext cx="282179" cy="438150"/>
          </a:xfrm>
          <a:prstGeom prst="rect">
            <a:avLst/>
          </a:prstGeom>
          <a:solidFill>
            <a:srgbClr val="C06C84"/>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6" name="矩形 36"/>
          <p:cNvSpPr/>
          <p:nvPr/>
        </p:nvSpPr>
        <p:spPr>
          <a:xfrm>
            <a:off x="1038225" y="857250"/>
            <a:ext cx="109538" cy="438150"/>
          </a:xfrm>
          <a:prstGeom prst="rect">
            <a:avLst/>
          </a:prstGeom>
          <a:solidFill>
            <a:srgbClr val="F67280"/>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7" name="矩形 37"/>
          <p:cNvSpPr/>
          <p:nvPr/>
        </p:nvSpPr>
        <p:spPr>
          <a:xfrm>
            <a:off x="1282700" y="857250"/>
            <a:ext cx="3405505" cy="433705"/>
          </a:xfrm>
          <a:prstGeom prst="rect">
            <a:avLst/>
          </a:prstGeom>
          <a:noFill/>
          <a:ln w="9525">
            <a:noFill/>
          </a:ln>
        </p:spPr>
        <p:txBody>
          <a:bodyPr wrap="square">
            <a:spAutoFit/>
          </a:bodyPr>
          <a:lstStyle/>
          <a:p>
            <a:pPr lvl="0" algn="l" eaLnBrk="1" hangingPunct="1"/>
            <a:r>
              <a:rPr lang="zh-CN" altLang="en-US" sz="21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S：即周到高效的服务。</a:t>
            </a:r>
          </a:p>
        </p:txBody>
      </p:sp>
      <p:grpSp>
        <p:nvGrpSpPr>
          <p:cNvPr id="4" name="组合 9"/>
          <p:cNvGrpSpPr/>
          <p:nvPr/>
        </p:nvGrpSpPr>
        <p:grpSpPr>
          <a:xfrm>
            <a:off x="716280" y="1628775"/>
            <a:ext cx="438150" cy="2132330"/>
            <a:chOff x="737" y="2565"/>
            <a:chExt cx="690" cy="3358"/>
          </a:xfrm>
        </p:grpSpPr>
        <p:sp>
          <p:nvSpPr>
            <p:cNvPr id="2" name="矩形 1"/>
            <p:cNvSpPr/>
            <p:nvPr/>
          </p:nvSpPr>
          <p:spPr>
            <a:xfrm>
              <a:off x="737" y="2565"/>
              <a:ext cx="680" cy="2395"/>
            </a:xfrm>
            <a:prstGeom prst="rect">
              <a:avLst/>
            </a:prstGeom>
            <a:solidFill>
              <a:srgbClr val="EDB70F"/>
            </a:solidFill>
            <a:ln w="12700">
              <a:noFill/>
            </a:ln>
          </p:spPr>
          <p:txBody>
            <a:bodyPr rtlCol="0" anchor="ctr">
              <a:noAutofit/>
            </a:bodyPr>
            <a:lstStyle/>
            <a:p>
              <a:pPr lvl="0" algn="ctr"/>
              <a:endParaRPr lang="zh-CN" altLang="zh-CN" sz="1350" dirty="0">
                <a:solidFill>
                  <a:srgbClr val="FFFFFF"/>
                </a:solidFill>
                <a:latin typeface="宋体" panose="02010600030101010101" pitchFamily="2" charset="-122"/>
                <a:ea typeface="宋体" panose="02010600030101010101" pitchFamily="2" charset="-122"/>
                <a:sym typeface="+mn-ea"/>
              </a:endParaRPr>
            </a:p>
          </p:txBody>
        </p:sp>
        <p:sp>
          <p:nvSpPr>
            <p:cNvPr id="3" name="矩形 2"/>
            <p:cNvSpPr/>
            <p:nvPr/>
          </p:nvSpPr>
          <p:spPr>
            <a:xfrm>
              <a:off x="737" y="5193"/>
              <a:ext cx="680" cy="414"/>
            </a:xfrm>
            <a:prstGeom prst="rect">
              <a:avLst/>
            </a:prstGeom>
            <a:solidFill>
              <a:srgbClr val="DB5355"/>
            </a:solidFill>
            <a:ln w="12700">
              <a:noFill/>
            </a:ln>
          </p:spPr>
          <p:txBody>
            <a:bodyPr rtlCol="0" anchor="ctr">
              <a:noAutofit/>
            </a:bodyPr>
            <a:lstStyle/>
            <a:p>
              <a:pPr lvl="0" algn="ctr"/>
              <a:endParaRPr lang="zh-CN" altLang="zh-CN" sz="1350" dirty="0">
                <a:solidFill>
                  <a:srgbClr val="FFFFFF"/>
                </a:solidFill>
                <a:latin typeface="宋体" panose="02010600030101010101" pitchFamily="2" charset="-122"/>
                <a:ea typeface="宋体" panose="02010600030101010101" pitchFamily="2" charset="-122"/>
                <a:sym typeface="+mn-ea"/>
              </a:endParaRPr>
            </a:p>
          </p:txBody>
        </p:sp>
        <p:sp>
          <p:nvSpPr>
            <p:cNvPr id="5" name="矩形 36"/>
            <p:cNvSpPr/>
            <p:nvPr/>
          </p:nvSpPr>
          <p:spPr>
            <a:xfrm rot="5400000">
              <a:off x="996" y="5492"/>
              <a:ext cx="173" cy="690"/>
            </a:xfrm>
            <a:prstGeom prst="rect">
              <a:avLst/>
            </a:prstGeom>
            <a:solidFill>
              <a:srgbClr val="F67280"/>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9" name="组合 8"/>
          <p:cNvGrpSpPr/>
          <p:nvPr/>
        </p:nvGrpSpPr>
        <p:grpSpPr>
          <a:xfrm rot="10800000">
            <a:off x="7983220" y="4109720"/>
            <a:ext cx="438150" cy="2132330"/>
            <a:chOff x="937" y="2765"/>
            <a:chExt cx="690" cy="3358"/>
          </a:xfrm>
        </p:grpSpPr>
        <p:sp>
          <p:nvSpPr>
            <p:cNvPr id="6" name="矩形 5"/>
            <p:cNvSpPr/>
            <p:nvPr/>
          </p:nvSpPr>
          <p:spPr>
            <a:xfrm>
              <a:off x="937" y="2765"/>
              <a:ext cx="680" cy="2395"/>
            </a:xfrm>
            <a:prstGeom prst="rect">
              <a:avLst/>
            </a:prstGeom>
            <a:solidFill>
              <a:srgbClr val="EDB70F"/>
            </a:solidFill>
            <a:ln w="12700">
              <a:noFill/>
            </a:ln>
          </p:spPr>
          <p:txBody>
            <a:bodyPr rtlCol="0" anchor="ctr">
              <a:noAutofit/>
            </a:bodyPr>
            <a:lstStyle/>
            <a:p>
              <a:pPr lvl="0" algn="ctr"/>
              <a:endParaRPr lang="zh-CN" altLang="zh-CN" sz="1350" dirty="0">
                <a:solidFill>
                  <a:srgbClr val="FFFFFF"/>
                </a:solidFill>
                <a:latin typeface="宋体" panose="02010600030101010101" pitchFamily="2" charset="-122"/>
                <a:ea typeface="宋体" panose="02010600030101010101" pitchFamily="2" charset="-122"/>
                <a:sym typeface="+mn-ea"/>
              </a:endParaRPr>
            </a:p>
          </p:txBody>
        </p:sp>
        <p:sp>
          <p:nvSpPr>
            <p:cNvPr id="7" name="矩形 6"/>
            <p:cNvSpPr/>
            <p:nvPr/>
          </p:nvSpPr>
          <p:spPr>
            <a:xfrm>
              <a:off x="937" y="5393"/>
              <a:ext cx="680" cy="414"/>
            </a:xfrm>
            <a:prstGeom prst="rect">
              <a:avLst/>
            </a:prstGeom>
            <a:solidFill>
              <a:srgbClr val="DB5355"/>
            </a:solidFill>
            <a:ln w="12700">
              <a:noFill/>
            </a:ln>
          </p:spPr>
          <p:txBody>
            <a:bodyPr rtlCol="0" anchor="ctr">
              <a:noAutofit/>
            </a:bodyPr>
            <a:lstStyle/>
            <a:p>
              <a:pPr lvl="0" algn="ctr"/>
              <a:endParaRPr lang="zh-CN" altLang="zh-CN" sz="1350" dirty="0">
                <a:solidFill>
                  <a:srgbClr val="FFFFFF"/>
                </a:solidFill>
                <a:latin typeface="宋体" panose="02010600030101010101" pitchFamily="2" charset="-122"/>
                <a:ea typeface="宋体" panose="02010600030101010101" pitchFamily="2" charset="-122"/>
                <a:sym typeface="+mn-ea"/>
              </a:endParaRPr>
            </a:p>
          </p:txBody>
        </p:sp>
        <p:sp>
          <p:nvSpPr>
            <p:cNvPr id="8" name="矩形 36"/>
            <p:cNvSpPr/>
            <p:nvPr/>
          </p:nvSpPr>
          <p:spPr>
            <a:xfrm rot="5400000">
              <a:off x="1196" y="5692"/>
              <a:ext cx="173" cy="690"/>
            </a:xfrm>
            <a:prstGeom prst="rect">
              <a:avLst/>
            </a:prstGeom>
            <a:solidFill>
              <a:srgbClr val="F67280"/>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1" name="文本框 10"/>
          <p:cNvSpPr txBox="1"/>
          <p:nvPr/>
        </p:nvSpPr>
        <p:spPr>
          <a:xfrm>
            <a:off x="1282700" y="1789430"/>
            <a:ext cx="5342890" cy="1554480"/>
          </a:xfrm>
          <a:prstGeom prst="rect">
            <a:avLst/>
          </a:prstGeom>
          <a:noFill/>
        </p:spPr>
        <p:txBody>
          <a:bodyPr wrap="square" rtlCol="0">
            <a:spAutoFit/>
          </a:bodyPr>
          <a:lstStyle/>
          <a:p>
            <a:r>
              <a:rPr lang="zh-CN" altLang="zh-CN" sz="2400" b="1">
                <a:solidFill>
                  <a:srgbClr val="DB5355"/>
                </a:solidFill>
              </a:rPr>
              <a:t>高效周到的服务流程</a:t>
            </a:r>
          </a:p>
          <a:p>
            <a:r>
              <a:rPr lang="zh-CN" altLang="zh-CN" b="1">
                <a:solidFill>
                  <a:schemeClr val="tx1"/>
                </a:solidFill>
              </a:rPr>
              <a:t>以麦当劳以前的点餐流程为例</a:t>
            </a:r>
          </a:p>
          <a:p>
            <a:r>
              <a:rPr lang="zh-CN" altLang="zh-CN" b="1">
                <a:solidFill>
                  <a:schemeClr val="tx1"/>
                </a:solidFill>
              </a:rPr>
              <a:t>①排队时间控制</a:t>
            </a:r>
          </a:p>
          <a:p>
            <a:r>
              <a:rPr lang="zh-CN" altLang="zh-CN" b="1">
                <a:solidFill>
                  <a:schemeClr val="tx1"/>
                </a:solidFill>
              </a:rPr>
              <a:t>②订单确认流程与收银</a:t>
            </a:r>
          </a:p>
          <a:p>
            <a:r>
              <a:rPr lang="zh-CN" altLang="zh-CN" b="1">
                <a:solidFill>
                  <a:schemeClr val="tx1"/>
                </a:solidFill>
              </a:rPr>
              <a:t>③取餐时间控制</a:t>
            </a:r>
          </a:p>
        </p:txBody>
      </p:sp>
      <p:sp>
        <p:nvSpPr>
          <p:cNvPr id="12" name="文本框 11"/>
          <p:cNvSpPr txBox="1"/>
          <p:nvPr/>
        </p:nvSpPr>
        <p:spPr>
          <a:xfrm>
            <a:off x="4298950" y="4415155"/>
            <a:ext cx="3585845" cy="1371600"/>
          </a:xfrm>
          <a:prstGeom prst="rect">
            <a:avLst/>
          </a:prstGeom>
          <a:noFill/>
        </p:spPr>
        <p:txBody>
          <a:bodyPr wrap="square" rtlCol="0">
            <a:spAutoFit/>
          </a:bodyPr>
          <a:lstStyle/>
          <a:p>
            <a:pPr algn="l"/>
            <a:r>
              <a:rPr lang="zh-CN" altLang="zh-CN" sz="2400" b="1">
                <a:solidFill>
                  <a:srgbClr val="EDB70F"/>
                </a:solidFill>
              </a:rPr>
              <a:t>标准化服务培训，做好服务瞬间，提高服务质量。</a:t>
            </a:r>
          </a:p>
          <a:p>
            <a:pPr algn="l"/>
            <a:r>
              <a:rPr lang="zh-CN" altLang="zh-CN" b="1"/>
              <a:t>标准化的服务用语，标准化的服装要求与服务手势等。</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3" name="矩形 33"/>
          <p:cNvSpPr/>
          <p:nvPr/>
        </p:nvSpPr>
        <p:spPr>
          <a:xfrm>
            <a:off x="4966097" y="857250"/>
            <a:ext cx="4177903" cy="438150"/>
          </a:xfrm>
          <a:prstGeom prst="rect">
            <a:avLst/>
          </a:prstGeom>
          <a:solidFill>
            <a:srgbClr val="EDB70F"/>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4" name="矩形 34"/>
          <p:cNvSpPr/>
          <p:nvPr/>
        </p:nvSpPr>
        <p:spPr>
          <a:xfrm>
            <a:off x="0" y="857250"/>
            <a:ext cx="685800" cy="438150"/>
          </a:xfrm>
          <a:prstGeom prst="rect">
            <a:avLst/>
          </a:prstGeom>
          <a:solidFill>
            <a:srgbClr val="DB5355"/>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5" name="矩形 35"/>
          <p:cNvSpPr/>
          <p:nvPr/>
        </p:nvSpPr>
        <p:spPr>
          <a:xfrm>
            <a:off x="722789" y="857250"/>
            <a:ext cx="282179" cy="438150"/>
          </a:xfrm>
          <a:prstGeom prst="rect">
            <a:avLst/>
          </a:prstGeom>
          <a:solidFill>
            <a:srgbClr val="C06C84"/>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6" name="矩形 36"/>
          <p:cNvSpPr/>
          <p:nvPr/>
        </p:nvSpPr>
        <p:spPr>
          <a:xfrm>
            <a:off x="1038225" y="857250"/>
            <a:ext cx="109538" cy="438150"/>
          </a:xfrm>
          <a:prstGeom prst="rect">
            <a:avLst/>
          </a:prstGeom>
          <a:solidFill>
            <a:srgbClr val="F67280"/>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7" name="矩形 37"/>
          <p:cNvSpPr/>
          <p:nvPr/>
        </p:nvSpPr>
        <p:spPr>
          <a:xfrm>
            <a:off x="1147763" y="857250"/>
            <a:ext cx="3718560" cy="753745"/>
          </a:xfrm>
          <a:prstGeom prst="rect">
            <a:avLst/>
          </a:prstGeom>
          <a:noFill/>
          <a:ln w="9525">
            <a:noFill/>
          </a:ln>
        </p:spPr>
        <p:txBody>
          <a:bodyPr wrap="none">
            <a:spAutoFit/>
          </a:bodyPr>
          <a:lstStyle/>
          <a:p>
            <a:pPr lvl="0" algn="l" eaLnBrk="1" hangingPunct="1"/>
            <a:r>
              <a:rPr lang="zh-CN" altLang="en-US" sz="21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C:提供最清洁优雅的就餐环境</a:t>
            </a:r>
          </a:p>
          <a:p>
            <a:pPr lvl="0" eaLnBrk="1" hangingPunct="1"/>
            <a:endPar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112395" y="1978660"/>
            <a:ext cx="3960495" cy="1871980"/>
          </a:xfrm>
          <a:prstGeom prst="rect">
            <a:avLst/>
          </a:prstGeom>
          <a:solidFill>
            <a:srgbClr val="EDB70F"/>
          </a:solidFill>
          <a:ln w="12700">
            <a:noFill/>
          </a:ln>
        </p:spPr>
        <p:txBody>
          <a:bodyPr rtlCol="0" anchor="ctr">
            <a:noAutofit/>
          </a:bodyPr>
          <a:lstStyle/>
          <a:p>
            <a:pPr lvl="0" algn="ctr"/>
            <a:r>
              <a:rPr lang="zh-CN" altLang="zh-CN" sz="2400" b="1" dirty="0">
                <a:solidFill>
                  <a:srgbClr val="FFFFFF"/>
                </a:solidFill>
                <a:latin typeface="宋体" panose="02010600030101010101" pitchFamily="2" charset="-122"/>
                <a:ea typeface="宋体" panose="02010600030101010101" pitchFamily="2" charset="-122"/>
                <a:sym typeface="+mn-ea"/>
              </a:rPr>
              <a:t>员工清洁</a:t>
            </a:r>
          </a:p>
        </p:txBody>
      </p:sp>
      <p:sp>
        <p:nvSpPr>
          <p:cNvPr id="12" name="矩形 11"/>
          <p:cNvSpPr/>
          <p:nvPr/>
        </p:nvSpPr>
        <p:spPr>
          <a:xfrm>
            <a:off x="5074920" y="4745355"/>
            <a:ext cx="3960495" cy="1871980"/>
          </a:xfrm>
          <a:prstGeom prst="rect">
            <a:avLst/>
          </a:prstGeom>
          <a:solidFill>
            <a:srgbClr val="DB5355"/>
          </a:solidFill>
          <a:ln w="12700">
            <a:noFill/>
          </a:ln>
        </p:spPr>
        <p:txBody>
          <a:bodyPr rtlCol="0" anchor="ctr">
            <a:noAutofit/>
          </a:bodyPr>
          <a:lstStyle/>
          <a:p>
            <a:pPr lvl="0" algn="ctr"/>
            <a:r>
              <a:rPr lang="zh-CN" altLang="zh-CN" sz="2400" b="1" dirty="0">
                <a:solidFill>
                  <a:srgbClr val="FFFFFF"/>
                </a:solidFill>
                <a:latin typeface="宋体" panose="02010600030101010101" pitchFamily="2" charset="-122"/>
                <a:ea typeface="宋体" panose="02010600030101010101" pitchFamily="2" charset="-122"/>
                <a:sym typeface="+mn-ea"/>
              </a:rPr>
              <a:t>就餐环境清洁</a:t>
            </a:r>
          </a:p>
        </p:txBody>
      </p:sp>
      <p:sp>
        <p:nvSpPr>
          <p:cNvPr id="13" name="文本框 12"/>
          <p:cNvSpPr txBox="1"/>
          <p:nvPr/>
        </p:nvSpPr>
        <p:spPr>
          <a:xfrm>
            <a:off x="4966335" y="1978660"/>
            <a:ext cx="3827780" cy="1739900"/>
          </a:xfrm>
          <a:prstGeom prst="rect">
            <a:avLst/>
          </a:prstGeom>
          <a:noFill/>
        </p:spPr>
        <p:txBody>
          <a:bodyPr wrap="square" rtlCol="0">
            <a:spAutoFit/>
          </a:bodyPr>
          <a:lstStyle/>
          <a:p>
            <a:r>
              <a:rPr lang="en-US" altLang="zh-CN" b="1" dirty="0"/>
              <a:t>        </a:t>
            </a:r>
            <a:r>
              <a:rPr lang="zh-CN" altLang="en-US" b="1" dirty="0"/>
              <a:t>麦当劳在员工清洁中做了标准化的规范，例如员工上岗和换工作平台时，必需严格进行清洁消毒，包括洗手的部位，时间，搓手次数，洗手液用量均有明确的要求。生产人员必须带口罩等。</a:t>
            </a:r>
          </a:p>
        </p:txBody>
      </p:sp>
      <p:sp>
        <p:nvSpPr>
          <p:cNvPr id="15" name="文本框 14"/>
          <p:cNvSpPr txBox="1"/>
          <p:nvPr/>
        </p:nvSpPr>
        <p:spPr>
          <a:xfrm>
            <a:off x="252730" y="4948555"/>
            <a:ext cx="3996690" cy="1465580"/>
          </a:xfrm>
          <a:prstGeom prst="rect">
            <a:avLst/>
          </a:prstGeom>
          <a:noFill/>
        </p:spPr>
        <p:txBody>
          <a:bodyPr wrap="square" rtlCol="0">
            <a:spAutoFit/>
          </a:bodyPr>
          <a:lstStyle/>
          <a:p>
            <a:r>
              <a:rPr lang="en-US" altLang="zh-CN" b="1" dirty="0"/>
              <a:t>        </a:t>
            </a:r>
            <a:r>
              <a:rPr lang="zh-CN" altLang="en-US" b="1" dirty="0"/>
              <a:t>在就餐环境清洁中，麦当劳要求餐厅区域在每一个餐桌餐具进行整理的同时必须对桌椅进行同步清洁。餐厅地面必需保持定期清洁，橱窗、玻璃大门必需每天进行清洁。</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3" name="矩形 33"/>
          <p:cNvSpPr/>
          <p:nvPr/>
        </p:nvSpPr>
        <p:spPr>
          <a:xfrm>
            <a:off x="4966097" y="857250"/>
            <a:ext cx="4177903" cy="438150"/>
          </a:xfrm>
          <a:prstGeom prst="rect">
            <a:avLst/>
          </a:prstGeom>
          <a:solidFill>
            <a:srgbClr val="EDB70F"/>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4" name="矩形 34"/>
          <p:cNvSpPr/>
          <p:nvPr/>
        </p:nvSpPr>
        <p:spPr>
          <a:xfrm>
            <a:off x="0" y="857250"/>
            <a:ext cx="685800" cy="438150"/>
          </a:xfrm>
          <a:prstGeom prst="rect">
            <a:avLst/>
          </a:prstGeom>
          <a:solidFill>
            <a:srgbClr val="DB5355"/>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5" name="矩形 35"/>
          <p:cNvSpPr/>
          <p:nvPr/>
        </p:nvSpPr>
        <p:spPr>
          <a:xfrm>
            <a:off x="722789" y="857250"/>
            <a:ext cx="282179" cy="438150"/>
          </a:xfrm>
          <a:prstGeom prst="rect">
            <a:avLst/>
          </a:prstGeom>
          <a:solidFill>
            <a:srgbClr val="C06C84"/>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6" name="矩形 36"/>
          <p:cNvSpPr/>
          <p:nvPr/>
        </p:nvSpPr>
        <p:spPr>
          <a:xfrm>
            <a:off x="1038225" y="857250"/>
            <a:ext cx="109538" cy="438150"/>
          </a:xfrm>
          <a:prstGeom prst="rect">
            <a:avLst/>
          </a:prstGeom>
          <a:solidFill>
            <a:srgbClr val="F67280"/>
          </a:solidFill>
          <a:ln w="12700">
            <a:noFill/>
          </a:ln>
        </p:spPr>
        <p:txBody>
          <a:bodyPr anchor="ctr"/>
          <a:lstStyle/>
          <a:p>
            <a:pPr lvl="0" algn="ctr" eaLnBrk="1" hangingPunct="1"/>
            <a:endParaRPr lang="zh-CN" altLang="zh-CN"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7" name="矩形 37"/>
          <p:cNvSpPr/>
          <p:nvPr/>
        </p:nvSpPr>
        <p:spPr>
          <a:xfrm>
            <a:off x="1328103" y="857250"/>
            <a:ext cx="3457575" cy="753745"/>
          </a:xfrm>
          <a:prstGeom prst="rect">
            <a:avLst/>
          </a:prstGeom>
          <a:noFill/>
          <a:ln w="9525">
            <a:noFill/>
          </a:ln>
        </p:spPr>
        <p:txBody>
          <a:bodyPr wrap="none">
            <a:spAutoFit/>
          </a:bodyPr>
          <a:lstStyle/>
          <a:p>
            <a:pPr lvl="0" algn="l" eaLnBrk="1" hangingPunct="1"/>
            <a:r>
              <a:rPr lang="zh-CN" altLang="en-US" sz="21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V: 提供更有价值的物质商品</a:t>
            </a:r>
          </a:p>
          <a:p>
            <a:pPr lvl="0" eaLnBrk="1" hangingPunct="1"/>
            <a:endPar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1915" y="2317750"/>
            <a:ext cx="3644900" cy="3644900"/>
          </a:xfrm>
          <a:prstGeom prst="ellipse">
            <a:avLst/>
          </a:prstGeom>
          <a:ln>
            <a:noFill/>
          </a:ln>
          <a:effectLst>
            <a:softEdge rad="112500"/>
          </a:effectLst>
        </p:spPr>
      </p:pic>
      <p:sp>
        <p:nvSpPr>
          <p:cNvPr id="6" name="椭圆形标注 5"/>
          <p:cNvSpPr/>
          <p:nvPr/>
        </p:nvSpPr>
        <p:spPr>
          <a:xfrm>
            <a:off x="4251960" y="1868805"/>
            <a:ext cx="4762500" cy="4354830"/>
          </a:xfrm>
          <a:prstGeom prst="wedgeEllipseCallout">
            <a:avLst>
              <a:gd name="adj1" fmla="val -70666"/>
              <a:gd name="adj2" fmla="val 17147"/>
            </a:avLst>
          </a:prstGeom>
          <a:solidFill>
            <a:srgbClr val="FFC000">
              <a:alpha val="53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b="1" dirty="0" smtClean="0">
                <a:solidFill>
                  <a:srgbClr val="DD6909"/>
                </a:solidFill>
              </a:rPr>
              <a:t>   </a:t>
            </a:r>
            <a:r>
              <a:rPr b="1" dirty="0" smtClean="0">
                <a:solidFill>
                  <a:srgbClr val="DD6909"/>
                </a:solidFill>
              </a:rPr>
              <a:t> 价值(Value)是人们对获得某种收益（benefit）的感知，这些收益与产品、服务及一些产品或服务的组合。V=Benefit / Cost。麦当劳通过“QSC”的有效执行，为顾客提供高质量安全的产品，周到高效的服务，清洁的就餐环境，让顾客感受到物超所值。</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FYFH.jpg"/>
          <p:cNvPicPr>
            <a:picLocks noChangeAspect="1"/>
          </p:cNvPicPr>
          <p:nvPr/>
        </p:nvPicPr>
        <p:blipFill>
          <a:blip r:embed="rId2"/>
          <a:stretch>
            <a:fillRect/>
          </a:stretch>
        </p:blipFill>
        <p:spPr>
          <a:xfrm>
            <a:off x="0" y="1142984"/>
            <a:ext cx="6429420" cy="4523470"/>
          </a:xfrm>
          <a:prstGeom prst="rect">
            <a:avLst/>
          </a:prstGeom>
        </p:spPr>
      </p:pic>
      <p:sp>
        <p:nvSpPr>
          <p:cNvPr id="9" name="任意多边形 8"/>
          <p:cNvSpPr/>
          <p:nvPr/>
        </p:nvSpPr>
        <p:spPr>
          <a:xfrm>
            <a:off x="5214942" y="1285860"/>
            <a:ext cx="2500362" cy="2786106"/>
          </a:xfrm>
          <a:custGeom>
            <a:avLst/>
            <a:gdLst>
              <a:gd name="connsiteX0" fmla="*/ 0 w 2571768"/>
              <a:gd name="connsiteY0" fmla="*/ 0 h 2428892"/>
              <a:gd name="connsiteX1" fmla="*/ 2571768 w 2571768"/>
              <a:gd name="connsiteY1" fmla="*/ 0 h 2428892"/>
              <a:gd name="connsiteX2" fmla="*/ 2571768 w 2571768"/>
              <a:gd name="connsiteY2" fmla="*/ 2428892 h 2428892"/>
              <a:gd name="connsiteX3" fmla="*/ 0 w 2571768"/>
              <a:gd name="connsiteY3" fmla="*/ 2428892 h 2428892"/>
              <a:gd name="connsiteX4" fmla="*/ 0 w 2571768"/>
              <a:gd name="connsiteY4" fmla="*/ 0 h 2428892"/>
              <a:gd name="connsiteX0" fmla="*/ 285720 w 2571768"/>
              <a:gd name="connsiteY0" fmla="*/ 571480 h 2428892"/>
              <a:gd name="connsiteX1" fmla="*/ 2571768 w 2571768"/>
              <a:gd name="connsiteY1" fmla="*/ 0 h 2428892"/>
              <a:gd name="connsiteX2" fmla="*/ 2571768 w 2571768"/>
              <a:gd name="connsiteY2" fmla="*/ 2428892 h 2428892"/>
              <a:gd name="connsiteX3" fmla="*/ 0 w 2571768"/>
              <a:gd name="connsiteY3" fmla="*/ 2428892 h 2428892"/>
              <a:gd name="connsiteX4" fmla="*/ 285720 w 2571768"/>
              <a:gd name="connsiteY4" fmla="*/ 571480 h 2428892"/>
              <a:gd name="connsiteX0" fmla="*/ 285720 w 2571768"/>
              <a:gd name="connsiteY0" fmla="*/ 928694 h 2786106"/>
              <a:gd name="connsiteX1" fmla="*/ 1785918 w 2571768"/>
              <a:gd name="connsiteY1" fmla="*/ 0 h 2786106"/>
              <a:gd name="connsiteX2" fmla="*/ 2571768 w 2571768"/>
              <a:gd name="connsiteY2" fmla="*/ 2786106 h 2786106"/>
              <a:gd name="connsiteX3" fmla="*/ 0 w 2571768"/>
              <a:gd name="connsiteY3" fmla="*/ 2786106 h 2786106"/>
              <a:gd name="connsiteX4" fmla="*/ 285720 w 2571768"/>
              <a:gd name="connsiteY4"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357254 w 2929022"/>
              <a:gd name="connsiteY3" fmla="*/ 2786106 h 2786106"/>
              <a:gd name="connsiteX4" fmla="*/ 0 w 2929022"/>
              <a:gd name="connsiteY4"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357254 w 2929022"/>
              <a:gd name="connsiteY3" fmla="*/ 2786106 h 2786106"/>
              <a:gd name="connsiteX4" fmla="*/ 642347 w 2929022"/>
              <a:gd name="connsiteY4" fmla="*/ 2517099 h 2786106"/>
              <a:gd name="connsiteX5" fmla="*/ 0 w 2929022"/>
              <a:gd name="connsiteY5"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928726 w 2929022"/>
              <a:gd name="connsiteY3" fmla="*/ 2786106 h 2786106"/>
              <a:gd name="connsiteX4" fmla="*/ 642347 w 2929022"/>
              <a:gd name="connsiteY4" fmla="*/ 2517099 h 2786106"/>
              <a:gd name="connsiteX5" fmla="*/ 0 w 2929022"/>
              <a:gd name="connsiteY5" fmla="*/ 928694 h 2786106"/>
              <a:gd name="connsiteX0" fmla="*/ 0 w 3500494"/>
              <a:gd name="connsiteY0" fmla="*/ 928694 h 2786106"/>
              <a:gd name="connsiteX1" fmla="*/ 2143172 w 3500494"/>
              <a:gd name="connsiteY1" fmla="*/ 0 h 2786106"/>
              <a:gd name="connsiteX2" fmla="*/ 3500494 w 3500494"/>
              <a:gd name="connsiteY2" fmla="*/ 2428892 h 2786106"/>
              <a:gd name="connsiteX3" fmla="*/ 928726 w 3500494"/>
              <a:gd name="connsiteY3" fmla="*/ 2786106 h 2786106"/>
              <a:gd name="connsiteX4" fmla="*/ 642347 w 3500494"/>
              <a:gd name="connsiteY4" fmla="*/ 2517099 h 2786106"/>
              <a:gd name="connsiteX5" fmla="*/ 0 w 3500494"/>
              <a:gd name="connsiteY5"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928726 w 3500494"/>
              <a:gd name="connsiteY3" fmla="*/ 2786106 h 2786106"/>
              <a:gd name="connsiteX4" fmla="*/ 642347 w 3500494"/>
              <a:gd name="connsiteY4" fmla="*/ 2517099 h 2786106"/>
              <a:gd name="connsiteX5" fmla="*/ 0 w 3500494"/>
              <a:gd name="connsiteY5"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3140171 w 3500494"/>
              <a:gd name="connsiteY3" fmla="*/ 2701619 h 2786106"/>
              <a:gd name="connsiteX4" fmla="*/ 928726 w 3500494"/>
              <a:gd name="connsiteY4" fmla="*/ 2786106 h 2786106"/>
              <a:gd name="connsiteX5" fmla="*/ 642347 w 3500494"/>
              <a:gd name="connsiteY5" fmla="*/ 2517099 h 2786106"/>
              <a:gd name="connsiteX6" fmla="*/ 0 w 3500494"/>
              <a:gd name="connsiteY6"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2487289 w 3500494"/>
              <a:gd name="connsiteY3" fmla="*/ 2701619 h 2786106"/>
              <a:gd name="connsiteX4" fmla="*/ 3140171 w 3500494"/>
              <a:gd name="connsiteY4" fmla="*/ 2701619 h 2786106"/>
              <a:gd name="connsiteX5" fmla="*/ 928726 w 3500494"/>
              <a:gd name="connsiteY5" fmla="*/ 2786106 h 2786106"/>
              <a:gd name="connsiteX6" fmla="*/ 642347 w 3500494"/>
              <a:gd name="connsiteY6" fmla="*/ 2517099 h 2786106"/>
              <a:gd name="connsiteX7" fmla="*/ 0 w 3500494"/>
              <a:gd name="connsiteY7" fmla="*/ 928694 h 2786106"/>
              <a:gd name="connsiteX0" fmla="*/ 0 w 3140171"/>
              <a:gd name="connsiteY0" fmla="*/ 928694 h 2786106"/>
              <a:gd name="connsiteX1" fmla="*/ 2143172 w 3140171"/>
              <a:gd name="connsiteY1" fmla="*/ 0 h 2786106"/>
              <a:gd name="connsiteX2" fmla="*/ 2928958 w 3140171"/>
              <a:gd name="connsiteY2" fmla="*/ 2214530 h 2786106"/>
              <a:gd name="connsiteX3" fmla="*/ 2487289 w 3140171"/>
              <a:gd name="connsiteY3" fmla="*/ 2701619 h 2786106"/>
              <a:gd name="connsiteX4" fmla="*/ 3140171 w 3140171"/>
              <a:gd name="connsiteY4" fmla="*/ 2701619 h 2786106"/>
              <a:gd name="connsiteX5" fmla="*/ 928726 w 3140171"/>
              <a:gd name="connsiteY5" fmla="*/ 2786106 h 2786106"/>
              <a:gd name="connsiteX6" fmla="*/ 642347 w 3140171"/>
              <a:gd name="connsiteY6" fmla="*/ 2517099 h 2786106"/>
              <a:gd name="connsiteX7" fmla="*/ 0 w 3140171"/>
              <a:gd name="connsiteY7" fmla="*/ 928694 h 2786106"/>
              <a:gd name="connsiteX0" fmla="*/ 0 w 2928958"/>
              <a:gd name="connsiteY0" fmla="*/ 928694 h 2786106"/>
              <a:gd name="connsiteX1" fmla="*/ 2143172 w 2928958"/>
              <a:gd name="connsiteY1" fmla="*/ 0 h 2786106"/>
              <a:gd name="connsiteX2" fmla="*/ 2928958 w 2928958"/>
              <a:gd name="connsiteY2" fmla="*/ 2214530 h 2786106"/>
              <a:gd name="connsiteX3" fmla="*/ 2487289 w 2928958"/>
              <a:gd name="connsiteY3" fmla="*/ 2701619 h 2786106"/>
              <a:gd name="connsiteX4" fmla="*/ 2497197 w 2928958"/>
              <a:gd name="connsiteY4" fmla="*/ 2701619 h 2786106"/>
              <a:gd name="connsiteX5" fmla="*/ 928726 w 2928958"/>
              <a:gd name="connsiteY5" fmla="*/ 2786106 h 2786106"/>
              <a:gd name="connsiteX6" fmla="*/ 642347 w 2928958"/>
              <a:gd name="connsiteY6" fmla="*/ 2517099 h 2786106"/>
              <a:gd name="connsiteX7" fmla="*/ 0 w 2928958"/>
              <a:gd name="connsiteY7" fmla="*/ 928694 h 2786106"/>
              <a:gd name="connsiteX0" fmla="*/ 0 w 2500362"/>
              <a:gd name="connsiteY0" fmla="*/ 928694 h 2786106"/>
              <a:gd name="connsiteX1" fmla="*/ 1714576 w 2500362"/>
              <a:gd name="connsiteY1" fmla="*/ 0 h 2786106"/>
              <a:gd name="connsiteX2" fmla="*/ 2500362 w 2500362"/>
              <a:gd name="connsiteY2" fmla="*/ 2214530 h 2786106"/>
              <a:gd name="connsiteX3" fmla="*/ 2058693 w 2500362"/>
              <a:gd name="connsiteY3" fmla="*/ 2701619 h 2786106"/>
              <a:gd name="connsiteX4" fmla="*/ 2068601 w 2500362"/>
              <a:gd name="connsiteY4" fmla="*/ 2701619 h 2786106"/>
              <a:gd name="connsiteX5" fmla="*/ 500130 w 2500362"/>
              <a:gd name="connsiteY5" fmla="*/ 2786106 h 2786106"/>
              <a:gd name="connsiteX6" fmla="*/ 213751 w 2500362"/>
              <a:gd name="connsiteY6" fmla="*/ 2517099 h 2786106"/>
              <a:gd name="connsiteX7" fmla="*/ 0 w 2500362"/>
              <a:gd name="connsiteY7" fmla="*/ 928694 h 2786106"/>
              <a:gd name="connsiteX0" fmla="*/ 0 w 2500362"/>
              <a:gd name="connsiteY0" fmla="*/ 928694 h 2786106"/>
              <a:gd name="connsiteX1" fmla="*/ 1714576 w 2500362"/>
              <a:gd name="connsiteY1" fmla="*/ 0 h 2786106"/>
              <a:gd name="connsiteX2" fmla="*/ 2298487 w 2500362"/>
              <a:gd name="connsiteY2" fmla="*/ 395098 h 2786106"/>
              <a:gd name="connsiteX3" fmla="*/ 2500362 w 2500362"/>
              <a:gd name="connsiteY3" fmla="*/ 2214530 h 2786106"/>
              <a:gd name="connsiteX4" fmla="*/ 2058693 w 2500362"/>
              <a:gd name="connsiteY4" fmla="*/ 2701619 h 2786106"/>
              <a:gd name="connsiteX5" fmla="*/ 2068601 w 2500362"/>
              <a:gd name="connsiteY5" fmla="*/ 2701619 h 2786106"/>
              <a:gd name="connsiteX6" fmla="*/ 500130 w 2500362"/>
              <a:gd name="connsiteY6" fmla="*/ 2786106 h 2786106"/>
              <a:gd name="connsiteX7" fmla="*/ 213751 w 2500362"/>
              <a:gd name="connsiteY7" fmla="*/ 2517099 h 2786106"/>
              <a:gd name="connsiteX8" fmla="*/ 0 w 2500362"/>
              <a:gd name="connsiteY8"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0362" h="2786106">
                <a:moveTo>
                  <a:pt x="0" y="928694"/>
                </a:moveTo>
                <a:cubicBezTo>
                  <a:pt x="174750" y="749784"/>
                  <a:pt x="363160" y="593871"/>
                  <a:pt x="524251" y="391965"/>
                </a:cubicBezTo>
                <a:cubicBezTo>
                  <a:pt x="939651" y="261945"/>
                  <a:pt x="1317801" y="130655"/>
                  <a:pt x="1714576" y="0"/>
                </a:cubicBezTo>
                <a:lnTo>
                  <a:pt x="2298487" y="395098"/>
                </a:lnTo>
                <a:lnTo>
                  <a:pt x="2500362" y="2214530"/>
                </a:lnTo>
                <a:lnTo>
                  <a:pt x="2058693" y="2701619"/>
                </a:lnTo>
                <a:lnTo>
                  <a:pt x="2068601" y="2701619"/>
                </a:lnTo>
                <a:lnTo>
                  <a:pt x="500130" y="2786106"/>
                </a:lnTo>
                <a:lnTo>
                  <a:pt x="213751" y="2517099"/>
                </a:lnTo>
                <a:lnTo>
                  <a:pt x="0" y="928694"/>
                </a:lnTo>
                <a:close/>
              </a:path>
            </a:pathLst>
          </a:cu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15008" y="1142984"/>
            <a:ext cx="1571636" cy="3323987"/>
          </a:xfrm>
          <a:prstGeom prst="rect">
            <a:avLst/>
          </a:prstGeom>
          <a:noFill/>
        </p:spPr>
        <p:txBody>
          <a:bodyPr wrap="square" lIns="91440" tIns="45720" rIns="91440" bIns="45720">
            <a:spAutoFit/>
          </a:bodyPr>
          <a:lstStyle/>
          <a:p>
            <a:pPr algn="ctr"/>
            <a:r>
              <a:rPr lang="en-US" altLang="zh-CN" sz="21000" dirty="0" smtClean="0">
                <a:ln w="18415" cmpd="sng">
                  <a:solidFill>
                    <a:srgbClr val="FF0000"/>
                  </a:solidFill>
                  <a:prstDash val="solid"/>
                </a:ln>
                <a:solidFill>
                  <a:srgbClr val="FF0000"/>
                </a:solidFill>
                <a:effectLst>
                  <a:outerShdw blurRad="63500" dir="3600000" algn="tl" rotWithShape="0">
                    <a:srgbClr val="000000">
                      <a:alpha val="70000"/>
                    </a:srgbClr>
                  </a:outerShdw>
                </a:effectLst>
              </a:rPr>
              <a:t>3</a:t>
            </a:r>
            <a:endParaRPr lang="zh-CN" altLang="en-US" sz="21000" dirty="0">
              <a:ln w="18415" cmpd="sng">
                <a:solidFill>
                  <a:srgbClr val="FF0000"/>
                </a:solidFill>
                <a:prstDash val="solid"/>
              </a:ln>
              <a:solidFill>
                <a:srgbClr val="FF0000"/>
              </a:solidFill>
              <a:effectLst>
                <a:outerShdw blurRad="63500" dir="3600000" algn="tl" rotWithShape="0">
                  <a:srgbClr val="000000">
                    <a:alpha val="70000"/>
                  </a:srgbClr>
                </a:outerShdw>
              </a:effectLst>
            </a:endParaRPr>
          </a:p>
        </p:txBody>
      </p:sp>
      <p:sp>
        <p:nvSpPr>
          <p:cNvPr id="6" name="任意多边形 5"/>
          <p:cNvSpPr/>
          <p:nvPr/>
        </p:nvSpPr>
        <p:spPr>
          <a:xfrm>
            <a:off x="285720" y="3357562"/>
            <a:ext cx="8501122" cy="2143140"/>
          </a:xfrm>
          <a:custGeom>
            <a:avLst/>
            <a:gdLst>
              <a:gd name="connsiteX0" fmla="*/ 0 w 8501122"/>
              <a:gd name="connsiteY0" fmla="*/ 0 h 1928826"/>
              <a:gd name="connsiteX1" fmla="*/ 8501122 w 8501122"/>
              <a:gd name="connsiteY1" fmla="*/ 0 h 1928826"/>
              <a:gd name="connsiteX2" fmla="*/ 8501122 w 8501122"/>
              <a:gd name="connsiteY2" fmla="*/ 1928826 h 1928826"/>
              <a:gd name="connsiteX3" fmla="*/ 0 w 8501122"/>
              <a:gd name="connsiteY3" fmla="*/ 1928826 h 1928826"/>
              <a:gd name="connsiteX4" fmla="*/ 0 w 8501122"/>
              <a:gd name="connsiteY4" fmla="*/ 0 h 1928826"/>
              <a:gd name="connsiteX0" fmla="*/ 0 w 8501122"/>
              <a:gd name="connsiteY0" fmla="*/ 0 h 1928826"/>
              <a:gd name="connsiteX1" fmla="*/ 8501122 w 8501122"/>
              <a:gd name="connsiteY1" fmla="*/ 0 h 1928826"/>
              <a:gd name="connsiteX2" fmla="*/ 7358082 w 8501122"/>
              <a:gd name="connsiteY2" fmla="*/ 1928826 h 1928826"/>
              <a:gd name="connsiteX3" fmla="*/ 0 w 8501122"/>
              <a:gd name="connsiteY3" fmla="*/ 1928826 h 1928826"/>
              <a:gd name="connsiteX4" fmla="*/ 0 w 8501122"/>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0 w 8358214"/>
              <a:gd name="connsiteY3" fmla="*/ 1928826 h 1928826"/>
              <a:gd name="connsiteX4" fmla="*/ 0 w 8358214"/>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928778 h 1928826"/>
              <a:gd name="connsiteX4" fmla="*/ 0 w 8358214"/>
              <a:gd name="connsiteY4" fmla="*/ 0 h 1928826"/>
              <a:gd name="connsiteX0" fmla="*/ 0 w 8501026"/>
              <a:gd name="connsiteY0" fmla="*/ 0 h 1928826"/>
              <a:gd name="connsiteX1" fmla="*/ 8358214 w 8501026"/>
              <a:gd name="connsiteY1" fmla="*/ 0 h 1928826"/>
              <a:gd name="connsiteX2" fmla="*/ 8501026 w 8501026"/>
              <a:gd name="connsiteY2" fmla="*/ 1928826 h 1928826"/>
              <a:gd name="connsiteX3" fmla="*/ 428596 w 8501026"/>
              <a:gd name="connsiteY3" fmla="*/ 1928778 h 1928826"/>
              <a:gd name="connsiteX4" fmla="*/ 0 w 8501026"/>
              <a:gd name="connsiteY4" fmla="*/ 0 h 1928826"/>
              <a:gd name="connsiteX0" fmla="*/ 0 w 8358214"/>
              <a:gd name="connsiteY0" fmla="*/ 0 h 1928826"/>
              <a:gd name="connsiteX1" fmla="*/ 8358214 w 8358214"/>
              <a:gd name="connsiteY1" fmla="*/ 0 h 1928826"/>
              <a:gd name="connsiteX2" fmla="*/ 8143804 w 8358214"/>
              <a:gd name="connsiteY2" fmla="*/ 1928826 h 1928826"/>
              <a:gd name="connsiteX3" fmla="*/ 428596 w 8358214"/>
              <a:gd name="connsiteY3" fmla="*/ 1928778 h 1928826"/>
              <a:gd name="connsiteX4" fmla="*/ 0 w 8358214"/>
              <a:gd name="connsiteY4" fmla="*/ 0 h 1928826"/>
              <a:gd name="connsiteX0" fmla="*/ 0 w 8358214"/>
              <a:gd name="connsiteY0" fmla="*/ 0 h 1928826"/>
              <a:gd name="connsiteX1" fmla="*/ 8358214 w 8358214"/>
              <a:gd name="connsiteY1" fmla="*/ 0 h 1928826"/>
              <a:gd name="connsiteX2" fmla="*/ 7664943 w 8358214"/>
              <a:gd name="connsiteY2" fmla="*/ 240823 h 1928826"/>
              <a:gd name="connsiteX3" fmla="*/ 8143804 w 8358214"/>
              <a:gd name="connsiteY3" fmla="*/ 1928826 h 1928826"/>
              <a:gd name="connsiteX4" fmla="*/ 428596 w 8358214"/>
              <a:gd name="connsiteY4" fmla="*/ 1928778 h 1928826"/>
              <a:gd name="connsiteX5" fmla="*/ 0 w 8358214"/>
              <a:gd name="connsiteY5" fmla="*/ 0 h 1928826"/>
              <a:gd name="connsiteX0" fmla="*/ 0 w 8358214"/>
              <a:gd name="connsiteY0" fmla="*/ 0 h 1928826"/>
              <a:gd name="connsiteX1" fmla="*/ 8358214 w 8358214"/>
              <a:gd name="connsiteY1" fmla="*/ 0 h 1928826"/>
              <a:gd name="connsiteX2" fmla="*/ 8297046 w 8358214"/>
              <a:gd name="connsiteY2" fmla="*/ 472256 h 1928826"/>
              <a:gd name="connsiteX3" fmla="*/ 8143804 w 8358214"/>
              <a:gd name="connsiteY3" fmla="*/ 1928826 h 1928826"/>
              <a:gd name="connsiteX4" fmla="*/ 428596 w 8358214"/>
              <a:gd name="connsiteY4" fmla="*/ 1928778 h 1928826"/>
              <a:gd name="connsiteX5" fmla="*/ 0 w 8358214"/>
              <a:gd name="connsiteY5" fmla="*/ 0 h 19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214" h="1928826">
                <a:moveTo>
                  <a:pt x="0" y="0"/>
                </a:moveTo>
                <a:lnTo>
                  <a:pt x="8358214" y="0"/>
                </a:lnTo>
                <a:lnTo>
                  <a:pt x="8297046" y="472256"/>
                </a:lnTo>
                <a:lnTo>
                  <a:pt x="8143804" y="1928826"/>
                </a:lnTo>
                <a:lnTo>
                  <a:pt x="428596" y="1928778"/>
                </a:lnTo>
                <a:lnTo>
                  <a:pt x="0" y="0"/>
                </a:lnTo>
                <a:close/>
              </a:path>
            </a:pathLst>
          </a:cu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矩形 9"/>
          <p:cNvSpPr/>
          <p:nvPr/>
        </p:nvSpPr>
        <p:spPr>
          <a:xfrm>
            <a:off x="4286248" y="4286256"/>
            <a:ext cx="4429156" cy="707886"/>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决策过程及方案</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FYFH.jpg"/>
          <p:cNvPicPr>
            <a:picLocks noChangeAspect="1"/>
          </p:cNvPicPr>
          <p:nvPr/>
        </p:nvPicPr>
        <p:blipFill>
          <a:blip r:embed="rId2"/>
          <a:stretch>
            <a:fillRect/>
          </a:stretch>
        </p:blipFill>
        <p:spPr>
          <a:xfrm>
            <a:off x="0" y="1142984"/>
            <a:ext cx="6429420" cy="4523470"/>
          </a:xfrm>
          <a:prstGeom prst="rect">
            <a:avLst/>
          </a:prstGeom>
        </p:spPr>
      </p:pic>
      <p:sp>
        <p:nvSpPr>
          <p:cNvPr id="9" name="任意多边形 8"/>
          <p:cNvSpPr/>
          <p:nvPr/>
        </p:nvSpPr>
        <p:spPr>
          <a:xfrm>
            <a:off x="5214942" y="1285860"/>
            <a:ext cx="2500362" cy="2786106"/>
          </a:xfrm>
          <a:custGeom>
            <a:avLst/>
            <a:gdLst>
              <a:gd name="connsiteX0" fmla="*/ 0 w 2571768"/>
              <a:gd name="connsiteY0" fmla="*/ 0 h 2428892"/>
              <a:gd name="connsiteX1" fmla="*/ 2571768 w 2571768"/>
              <a:gd name="connsiteY1" fmla="*/ 0 h 2428892"/>
              <a:gd name="connsiteX2" fmla="*/ 2571768 w 2571768"/>
              <a:gd name="connsiteY2" fmla="*/ 2428892 h 2428892"/>
              <a:gd name="connsiteX3" fmla="*/ 0 w 2571768"/>
              <a:gd name="connsiteY3" fmla="*/ 2428892 h 2428892"/>
              <a:gd name="connsiteX4" fmla="*/ 0 w 2571768"/>
              <a:gd name="connsiteY4" fmla="*/ 0 h 2428892"/>
              <a:gd name="connsiteX0" fmla="*/ 285720 w 2571768"/>
              <a:gd name="connsiteY0" fmla="*/ 571480 h 2428892"/>
              <a:gd name="connsiteX1" fmla="*/ 2571768 w 2571768"/>
              <a:gd name="connsiteY1" fmla="*/ 0 h 2428892"/>
              <a:gd name="connsiteX2" fmla="*/ 2571768 w 2571768"/>
              <a:gd name="connsiteY2" fmla="*/ 2428892 h 2428892"/>
              <a:gd name="connsiteX3" fmla="*/ 0 w 2571768"/>
              <a:gd name="connsiteY3" fmla="*/ 2428892 h 2428892"/>
              <a:gd name="connsiteX4" fmla="*/ 285720 w 2571768"/>
              <a:gd name="connsiteY4" fmla="*/ 571480 h 2428892"/>
              <a:gd name="connsiteX0" fmla="*/ 285720 w 2571768"/>
              <a:gd name="connsiteY0" fmla="*/ 928694 h 2786106"/>
              <a:gd name="connsiteX1" fmla="*/ 1785918 w 2571768"/>
              <a:gd name="connsiteY1" fmla="*/ 0 h 2786106"/>
              <a:gd name="connsiteX2" fmla="*/ 2571768 w 2571768"/>
              <a:gd name="connsiteY2" fmla="*/ 2786106 h 2786106"/>
              <a:gd name="connsiteX3" fmla="*/ 0 w 2571768"/>
              <a:gd name="connsiteY3" fmla="*/ 2786106 h 2786106"/>
              <a:gd name="connsiteX4" fmla="*/ 285720 w 2571768"/>
              <a:gd name="connsiteY4"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357254 w 2929022"/>
              <a:gd name="connsiteY3" fmla="*/ 2786106 h 2786106"/>
              <a:gd name="connsiteX4" fmla="*/ 0 w 2929022"/>
              <a:gd name="connsiteY4"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357254 w 2929022"/>
              <a:gd name="connsiteY3" fmla="*/ 2786106 h 2786106"/>
              <a:gd name="connsiteX4" fmla="*/ 642347 w 2929022"/>
              <a:gd name="connsiteY4" fmla="*/ 2517099 h 2786106"/>
              <a:gd name="connsiteX5" fmla="*/ 0 w 2929022"/>
              <a:gd name="connsiteY5"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928726 w 2929022"/>
              <a:gd name="connsiteY3" fmla="*/ 2786106 h 2786106"/>
              <a:gd name="connsiteX4" fmla="*/ 642347 w 2929022"/>
              <a:gd name="connsiteY4" fmla="*/ 2517099 h 2786106"/>
              <a:gd name="connsiteX5" fmla="*/ 0 w 2929022"/>
              <a:gd name="connsiteY5" fmla="*/ 928694 h 2786106"/>
              <a:gd name="connsiteX0" fmla="*/ 0 w 3500494"/>
              <a:gd name="connsiteY0" fmla="*/ 928694 h 2786106"/>
              <a:gd name="connsiteX1" fmla="*/ 2143172 w 3500494"/>
              <a:gd name="connsiteY1" fmla="*/ 0 h 2786106"/>
              <a:gd name="connsiteX2" fmla="*/ 3500494 w 3500494"/>
              <a:gd name="connsiteY2" fmla="*/ 2428892 h 2786106"/>
              <a:gd name="connsiteX3" fmla="*/ 928726 w 3500494"/>
              <a:gd name="connsiteY3" fmla="*/ 2786106 h 2786106"/>
              <a:gd name="connsiteX4" fmla="*/ 642347 w 3500494"/>
              <a:gd name="connsiteY4" fmla="*/ 2517099 h 2786106"/>
              <a:gd name="connsiteX5" fmla="*/ 0 w 3500494"/>
              <a:gd name="connsiteY5"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928726 w 3500494"/>
              <a:gd name="connsiteY3" fmla="*/ 2786106 h 2786106"/>
              <a:gd name="connsiteX4" fmla="*/ 642347 w 3500494"/>
              <a:gd name="connsiteY4" fmla="*/ 2517099 h 2786106"/>
              <a:gd name="connsiteX5" fmla="*/ 0 w 3500494"/>
              <a:gd name="connsiteY5"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3140171 w 3500494"/>
              <a:gd name="connsiteY3" fmla="*/ 2701619 h 2786106"/>
              <a:gd name="connsiteX4" fmla="*/ 928726 w 3500494"/>
              <a:gd name="connsiteY4" fmla="*/ 2786106 h 2786106"/>
              <a:gd name="connsiteX5" fmla="*/ 642347 w 3500494"/>
              <a:gd name="connsiteY5" fmla="*/ 2517099 h 2786106"/>
              <a:gd name="connsiteX6" fmla="*/ 0 w 3500494"/>
              <a:gd name="connsiteY6"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2487289 w 3500494"/>
              <a:gd name="connsiteY3" fmla="*/ 2701619 h 2786106"/>
              <a:gd name="connsiteX4" fmla="*/ 3140171 w 3500494"/>
              <a:gd name="connsiteY4" fmla="*/ 2701619 h 2786106"/>
              <a:gd name="connsiteX5" fmla="*/ 928726 w 3500494"/>
              <a:gd name="connsiteY5" fmla="*/ 2786106 h 2786106"/>
              <a:gd name="connsiteX6" fmla="*/ 642347 w 3500494"/>
              <a:gd name="connsiteY6" fmla="*/ 2517099 h 2786106"/>
              <a:gd name="connsiteX7" fmla="*/ 0 w 3500494"/>
              <a:gd name="connsiteY7" fmla="*/ 928694 h 2786106"/>
              <a:gd name="connsiteX0" fmla="*/ 0 w 3140171"/>
              <a:gd name="connsiteY0" fmla="*/ 928694 h 2786106"/>
              <a:gd name="connsiteX1" fmla="*/ 2143172 w 3140171"/>
              <a:gd name="connsiteY1" fmla="*/ 0 h 2786106"/>
              <a:gd name="connsiteX2" fmla="*/ 2928958 w 3140171"/>
              <a:gd name="connsiteY2" fmla="*/ 2214530 h 2786106"/>
              <a:gd name="connsiteX3" fmla="*/ 2487289 w 3140171"/>
              <a:gd name="connsiteY3" fmla="*/ 2701619 h 2786106"/>
              <a:gd name="connsiteX4" fmla="*/ 3140171 w 3140171"/>
              <a:gd name="connsiteY4" fmla="*/ 2701619 h 2786106"/>
              <a:gd name="connsiteX5" fmla="*/ 928726 w 3140171"/>
              <a:gd name="connsiteY5" fmla="*/ 2786106 h 2786106"/>
              <a:gd name="connsiteX6" fmla="*/ 642347 w 3140171"/>
              <a:gd name="connsiteY6" fmla="*/ 2517099 h 2786106"/>
              <a:gd name="connsiteX7" fmla="*/ 0 w 3140171"/>
              <a:gd name="connsiteY7" fmla="*/ 928694 h 2786106"/>
              <a:gd name="connsiteX0" fmla="*/ 0 w 2928958"/>
              <a:gd name="connsiteY0" fmla="*/ 928694 h 2786106"/>
              <a:gd name="connsiteX1" fmla="*/ 2143172 w 2928958"/>
              <a:gd name="connsiteY1" fmla="*/ 0 h 2786106"/>
              <a:gd name="connsiteX2" fmla="*/ 2928958 w 2928958"/>
              <a:gd name="connsiteY2" fmla="*/ 2214530 h 2786106"/>
              <a:gd name="connsiteX3" fmla="*/ 2487289 w 2928958"/>
              <a:gd name="connsiteY3" fmla="*/ 2701619 h 2786106"/>
              <a:gd name="connsiteX4" fmla="*/ 2497197 w 2928958"/>
              <a:gd name="connsiteY4" fmla="*/ 2701619 h 2786106"/>
              <a:gd name="connsiteX5" fmla="*/ 928726 w 2928958"/>
              <a:gd name="connsiteY5" fmla="*/ 2786106 h 2786106"/>
              <a:gd name="connsiteX6" fmla="*/ 642347 w 2928958"/>
              <a:gd name="connsiteY6" fmla="*/ 2517099 h 2786106"/>
              <a:gd name="connsiteX7" fmla="*/ 0 w 2928958"/>
              <a:gd name="connsiteY7" fmla="*/ 928694 h 2786106"/>
              <a:gd name="connsiteX0" fmla="*/ 0 w 2500362"/>
              <a:gd name="connsiteY0" fmla="*/ 928694 h 2786106"/>
              <a:gd name="connsiteX1" fmla="*/ 1714576 w 2500362"/>
              <a:gd name="connsiteY1" fmla="*/ 0 h 2786106"/>
              <a:gd name="connsiteX2" fmla="*/ 2500362 w 2500362"/>
              <a:gd name="connsiteY2" fmla="*/ 2214530 h 2786106"/>
              <a:gd name="connsiteX3" fmla="*/ 2058693 w 2500362"/>
              <a:gd name="connsiteY3" fmla="*/ 2701619 h 2786106"/>
              <a:gd name="connsiteX4" fmla="*/ 2068601 w 2500362"/>
              <a:gd name="connsiteY4" fmla="*/ 2701619 h 2786106"/>
              <a:gd name="connsiteX5" fmla="*/ 500130 w 2500362"/>
              <a:gd name="connsiteY5" fmla="*/ 2786106 h 2786106"/>
              <a:gd name="connsiteX6" fmla="*/ 213751 w 2500362"/>
              <a:gd name="connsiteY6" fmla="*/ 2517099 h 2786106"/>
              <a:gd name="connsiteX7" fmla="*/ 0 w 2500362"/>
              <a:gd name="connsiteY7" fmla="*/ 928694 h 2786106"/>
              <a:gd name="connsiteX0" fmla="*/ 0 w 2500362"/>
              <a:gd name="connsiteY0" fmla="*/ 928694 h 2786106"/>
              <a:gd name="connsiteX1" fmla="*/ 1714576 w 2500362"/>
              <a:gd name="connsiteY1" fmla="*/ 0 h 2786106"/>
              <a:gd name="connsiteX2" fmla="*/ 2298487 w 2500362"/>
              <a:gd name="connsiteY2" fmla="*/ 395098 h 2786106"/>
              <a:gd name="connsiteX3" fmla="*/ 2500362 w 2500362"/>
              <a:gd name="connsiteY3" fmla="*/ 2214530 h 2786106"/>
              <a:gd name="connsiteX4" fmla="*/ 2058693 w 2500362"/>
              <a:gd name="connsiteY4" fmla="*/ 2701619 h 2786106"/>
              <a:gd name="connsiteX5" fmla="*/ 2068601 w 2500362"/>
              <a:gd name="connsiteY5" fmla="*/ 2701619 h 2786106"/>
              <a:gd name="connsiteX6" fmla="*/ 500130 w 2500362"/>
              <a:gd name="connsiteY6" fmla="*/ 2786106 h 2786106"/>
              <a:gd name="connsiteX7" fmla="*/ 213751 w 2500362"/>
              <a:gd name="connsiteY7" fmla="*/ 2517099 h 2786106"/>
              <a:gd name="connsiteX8" fmla="*/ 0 w 2500362"/>
              <a:gd name="connsiteY8"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0362" h="2786106">
                <a:moveTo>
                  <a:pt x="0" y="928694"/>
                </a:moveTo>
                <a:cubicBezTo>
                  <a:pt x="174750" y="749784"/>
                  <a:pt x="363160" y="593871"/>
                  <a:pt x="524251" y="391965"/>
                </a:cubicBezTo>
                <a:cubicBezTo>
                  <a:pt x="939651" y="261945"/>
                  <a:pt x="1317801" y="130655"/>
                  <a:pt x="1714576" y="0"/>
                </a:cubicBezTo>
                <a:lnTo>
                  <a:pt x="2298487" y="395098"/>
                </a:lnTo>
                <a:lnTo>
                  <a:pt x="2500362" y="2214530"/>
                </a:lnTo>
                <a:lnTo>
                  <a:pt x="2058693" y="2701619"/>
                </a:lnTo>
                <a:lnTo>
                  <a:pt x="2068601" y="2701619"/>
                </a:lnTo>
                <a:lnTo>
                  <a:pt x="500130" y="2786106"/>
                </a:lnTo>
                <a:lnTo>
                  <a:pt x="213751" y="2517099"/>
                </a:lnTo>
                <a:lnTo>
                  <a:pt x="0" y="928694"/>
                </a:lnTo>
                <a:close/>
              </a:path>
            </a:pathLst>
          </a:cu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15008" y="1142984"/>
            <a:ext cx="1571636" cy="3323987"/>
          </a:xfrm>
          <a:prstGeom prst="rect">
            <a:avLst/>
          </a:prstGeom>
          <a:noFill/>
        </p:spPr>
        <p:txBody>
          <a:bodyPr wrap="square" lIns="91440" tIns="45720" rIns="91440" bIns="45720">
            <a:spAutoFit/>
          </a:bodyPr>
          <a:lstStyle/>
          <a:p>
            <a:pPr algn="ctr"/>
            <a:r>
              <a:rPr lang="en-US" altLang="zh-CN" sz="21000" dirty="0" smtClean="0">
                <a:ln w="18415" cmpd="sng">
                  <a:solidFill>
                    <a:srgbClr val="FF0000"/>
                  </a:solidFill>
                  <a:prstDash val="solid"/>
                </a:ln>
                <a:solidFill>
                  <a:srgbClr val="FF0000"/>
                </a:solidFill>
                <a:effectLst>
                  <a:outerShdw blurRad="63500" dir="3600000" algn="tl" rotWithShape="0">
                    <a:srgbClr val="000000">
                      <a:alpha val="70000"/>
                    </a:srgbClr>
                  </a:outerShdw>
                </a:effectLst>
              </a:rPr>
              <a:t>1</a:t>
            </a:r>
            <a:endParaRPr lang="zh-CN" altLang="en-US" sz="21000" dirty="0">
              <a:ln w="18415" cmpd="sng">
                <a:solidFill>
                  <a:srgbClr val="FF0000"/>
                </a:solidFill>
                <a:prstDash val="solid"/>
              </a:ln>
              <a:solidFill>
                <a:srgbClr val="FF0000"/>
              </a:solidFill>
              <a:effectLst>
                <a:outerShdw blurRad="63500" dir="3600000" algn="tl" rotWithShape="0">
                  <a:srgbClr val="000000">
                    <a:alpha val="70000"/>
                  </a:srgbClr>
                </a:outerShdw>
              </a:effectLst>
            </a:endParaRPr>
          </a:p>
        </p:txBody>
      </p:sp>
      <p:sp>
        <p:nvSpPr>
          <p:cNvPr id="6" name="任意多边形 5"/>
          <p:cNvSpPr/>
          <p:nvPr/>
        </p:nvSpPr>
        <p:spPr>
          <a:xfrm>
            <a:off x="357158" y="3286124"/>
            <a:ext cx="8501122" cy="2143140"/>
          </a:xfrm>
          <a:custGeom>
            <a:avLst/>
            <a:gdLst>
              <a:gd name="connsiteX0" fmla="*/ 0 w 8501122"/>
              <a:gd name="connsiteY0" fmla="*/ 0 h 1928826"/>
              <a:gd name="connsiteX1" fmla="*/ 8501122 w 8501122"/>
              <a:gd name="connsiteY1" fmla="*/ 0 h 1928826"/>
              <a:gd name="connsiteX2" fmla="*/ 8501122 w 8501122"/>
              <a:gd name="connsiteY2" fmla="*/ 1928826 h 1928826"/>
              <a:gd name="connsiteX3" fmla="*/ 0 w 8501122"/>
              <a:gd name="connsiteY3" fmla="*/ 1928826 h 1928826"/>
              <a:gd name="connsiteX4" fmla="*/ 0 w 8501122"/>
              <a:gd name="connsiteY4" fmla="*/ 0 h 1928826"/>
              <a:gd name="connsiteX0" fmla="*/ 0 w 8501122"/>
              <a:gd name="connsiteY0" fmla="*/ 0 h 1928826"/>
              <a:gd name="connsiteX1" fmla="*/ 8501122 w 8501122"/>
              <a:gd name="connsiteY1" fmla="*/ 0 h 1928826"/>
              <a:gd name="connsiteX2" fmla="*/ 7358082 w 8501122"/>
              <a:gd name="connsiteY2" fmla="*/ 1928826 h 1928826"/>
              <a:gd name="connsiteX3" fmla="*/ 0 w 8501122"/>
              <a:gd name="connsiteY3" fmla="*/ 1928826 h 1928826"/>
              <a:gd name="connsiteX4" fmla="*/ 0 w 8501122"/>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0 w 8358214"/>
              <a:gd name="connsiteY3" fmla="*/ 1928826 h 1928826"/>
              <a:gd name="connsiteX4" fmla="*/ 0 w 8358214"/>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928778 h 1928826"/>
              <a:gd name="connsiteX4" fmla="*/ 0 w 8358214"/>
              <a:gd name="connsiteY4" fmla="*/ 0 h 1928826"/>
              <a:gd name="connsiteX0" fmla="*/ 0 w 8501026"/>
              <a:gd name="connsiteY0" fmla="*/ 0 h 1928826"/>
              <a:gd name="connsiteX1" fmla="*/ 8358214 w 8501026"/>
              <a:gd name="connsiteY1" fmla="*/ 0 h 1928826"/>
              <a:gd name="connsiteX2" fmla="*/ 8501026 w 8501026"/>
              <a:gd name="connsiteY2" fmla="*/ 1928826 h 1928826"/>
              <a:gd name="connsiteX3" fmla="*/ 428596 w 8501026"/>
              <a:gd name="connsiteY3" fmla="*/ 1928778 h 1928826"/>
              <a:gd name="connsiteX4" fmla="*/ 0 w 8501026"/>
              <a:gd name="connsiteY4" fmla="*/ 0 h 1928826"/>
              <a:gd name="connsiteX0" fmla="*/ 0 w 8358214"/>
              <a:gd name="connsiteY0" fmla="*/ 0 h 1928826"/>
              <a:gd name="connsiteX1" fmla="*/ 8358214 w 8358214"/>
              <a:gd name="connsiteY1" fmla="*/ 0 h 1928826"/>
              <a:gd name="connsiteX2" fmla="*/ 8143804 w 8358214"/>
              <a:gd name="connsiteY2" fmla="*/ 1928826 h 1928826"/>
              <a:gd name="connsiteX3" fmla="*/ 428596 w 8358214"/>
              <a:gd name="connsiteY3" fmla="*/ 1928778 h 1928826"/>
              <a:gd name="connsiteX4" fmla="*/ 0 w 8358214"/>
              <a:gd name="connsiteY4" fmla="*/ 0 h 1928826"/>
              <a:gd name="connsiteX0" fmla="*/ 0 w 8358214"/>
              <a:gd name="connsiteY0" fmla="*/ 0 h 1928826"/>
              <a:gd name="connsiteX1" fmla="*/ 8358214 w 8358214"/>
              <a:gd name="connsiteY1" fmla="*/ 0 h 1928826"/>
              <a:gd name="connsiteX2" fmla="*/ 7664943 w 8358214"/>
              <a:gd name="connsiteY2" fmla="*/ 240823 h 1928826"/>
              <a:gd name="connsiteX3" fmla="*/ 8143804 w 8358214"/>
              <a:gd name="connsiteY3" fmla="*/ 1928826 h 1928826"/>
              <a:gd name="connsiteX4" fmla="*/ 428596 w 8358214"/>
              <a:gd name="connsiteY4" fmla="*/ 1928778 h 1928826"/>
              <a:gd name="connsiteX5" fmla="*/ 0 w 8358214"/>
              <a:gd name="connsiteY5" fmla="*/ 0 h 1928826"/>
              <a:gd name="connsiteX0" fmla="*/ 0 w 8358214"/>
              <a:gd name="connsiteY0" fmla="*/ 0 h 1928826"/>
              <a:gd name="connsiteX1" fmla="*/ 8358214 w 8358214"/>
              <a:gd name="connsiteY1" fmla="*/ 0 h 1928826"/>
              <a:gd name="connsiteX2" fmla="*/ 8297046 w 8358214"/>
              <a:gd name="connsiteY2" fmla="*/ 472256 h 1928826"/>
              <a:gd name="connsiteX3" fmla="*/ 8143804 w 8358214"/>
              <a:gd name="connsiteY3" fmla="*/ 1928826 h 1928826"/>
              <a:gd name="connsiteX4" fmla="*/ 428596 w 8358214"/>
              <a:gd name="connsiteY4" fmla="*/ 1928778 h 1928826"/>
              <a:gd name="connsiteX5" fmla="*/ 0 w 8358214"/>
              <a:gd name="connsiteY5" fmla="*/ 0 h 19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214" h="1928826">
                <a:moveTo>
                  <a:pt x="0" y="0"/>
                </a:moveTo>
                <a:lnTo>
                  <a:pt x="8358214" y="0"/>
                </a:lnTo>
                <a:lnTo>
                  <a:pt x="8297046" y="472256"/>
                </a:lnTo>
                <a:lnTo>
                  <a:pt x="8143804" y="1928826"/>
                </a:lnTo>
                <a:lnTo>
                  <a:pt x="428596" y="1928778"/>
                </a:lnTo>
                <a:lnTo>
                  <a:pt x="0" y="0"/>
                </a:lnTo>
                <a:close/>
              </a:path>
            </a:pathLst>
          </a:cu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矩形 9"/>
          <p:cNvSpPr/>
          <p:nvPr/>
        </p:nvSpPr>
        <p:spPr>
          <a:xfrm>
            <a:off x="4500562" y="4286256"/>
            <a:ext cx="4429156" cy="707886"/>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案例回顾</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等腰三角形 12"/>
          <p:cNvSpPr>
            <a:spLocks noChangeArrowheads="1"/>
          </p:cNvSpPr>
          <p:nvPr/>
        </p:nvSpPr>
        <p:spPr bwMode="auto">
          <a:xfrm rot="21396758">
            <a:off x="466579" y="2449574"/>
            <a:ext cx="1677748" cy="1335288"/>
          </a:xfrm>
          <a:prstGeom prst="triangle">
            <a:avLst>
              <a:gd name="adj" fmla="val 56057"/>
            </a:avLst>
          </a:prstGeom>
          <a:blipFill>
            <a:blip r:embed="rId2" cstate="print"/>
            <a:stretch>
              <a:fillRect/>
            </a:stretch>
          </a:blip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17" name="等腰三角形 13"/>
          <p:cNvSpPr>
            <a:spLocks noChangeArrowheads="1"/>
          </p:cNvSpPr>
          <p:nvPr/>
        </p:nvSpPr>
        <p:spPr bwMode="auto">
          <a:xfrm rot="1648289">
            <a:off x="2711358" y="2388378"/>
            <a:ext cx="1379983" cy="1295426"/>
          </a:xfrm>
          <a:prstGeom prst="triangle">
            <a:avLst>
              <a:gd name="adj" fmla="val 51949"/>
            </a:avLst>
          </a:prstGeom>
          <a:blipFill>
            <a:blip r:embed="rId3" cstate="print"/>
            <a:stretch>
              <a:fillRect/>
            </a:stretch>
          </a:blip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18" name="等腰三角形 14"/>
          <p:cNvSpPr>
            <a:spLocks noChangeArrowheads="1"/>
          </p:cNvSpPr>
          <p:nvPr/>
        </p:nvSpPr>
        <p:spPr bwMode="auto">
          <a:xfrm rot="19077602">
            <a:off x="4628326" y="2446865"/>
            <a:ext cx="1428760" cy="1357322"/>
          </a:xfrm>
          <a:prstGeom prst="triangle">
            <a:avLst>
              <a:gd name="adj" fmla="val 51462"/>
            </a:avLst>
          </a:prstGeom>
          <a:blipFill>
            <a:blip r:embed="rId4"/>
            <a:stretch>
              <a:fillRect/>
            </a:stretch>
          </a:blip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22" name="文本框 21"/>
          <p:cNvSpPr>
            <a:spLocks noChangeArrowheads="1"/>
          </p:cNvSpPr>
          <p:nvPr/>
        </p:nvSpPr>
        <p:spPr bwMode="auto">
          <a:xfrm flipH="1">
            <a:off x="4714876" y="4071942"/>
            <a:ext cx="2000264" cy="1077218"/>
          </a:xfrm>
          <a:prstGeom prst="rect">
            <a:avLst/>
          </a:prstGeom>
          <a:noFill/>
          <a:ln w="9525">
            <a:noFill/>
            <a:miter lim="800000"/>
            <a:headEnd/>
            <a:tailEnd/>
          </a:ln>
        </p:spPr>
        <p:txBody>
          <a:bodyPr wrap="square">
            <a:spAutoFit/>
          </a:bodyPr>
          <a:lstStyle/>
          <a:p>
            <a:pPr eaLnBrk="1" hangingPunct="1">
              <a:buFont typeface="Arial" charset="0"/>
              <a:buNone/>
            </a:pPr>
            <a:r>
              <a:rPr lang="en-US" altLang="zh-CN" sz="2800" b="1" dirty="0" smtClean="0">
                <a:solidFill>
                  <a:srgbClr val="FFC000"/>
                </a:solidFill>
                <a:latin typeface="Calibri" pitchFamily="34" charset="0"/>
                <a:sym typeface="Calibri" pitchFamily="34" charset="0"/>
              </a:rPr>
              <a:t>SWOT</a:t>
            </a:r>
            <a:r>
              <a:rPr lang="zh-CN" altLang="en-US" sz="2800" b="1" dirty="0" smtClean="0">
                <a:solidFill>
                  <a:srgbClr val="FFC000"/>
                </a:solidFill>
                <a:latin typeface="Calibri" pitchFamily="34" charset="0"/>
                <a:sym typeface="Calibri" pitchFamily="34" charset="0"/>
              </a:rPr>
              <a:t>分析</a:t>
            </a:r>
            <a:endParaRPr lang="en-US" altLang="zh-CN" sz="1600" b="1" dirty="0">
              <a:solidFill>
                <a:srgbClr val="FFC000"/>
              </a:solidFill>
              <a:latin typeface="Calibri" pitchFamily="34" charset="0"/>
              <a:sym typeface="Calibri" pitchFamily="34" charset="0"/>
            </a:endParaRPr>
          </a:p>
          <a:p>
            <a:pPr eaLnBrk="1" hangingPunct="1">
              <a:buFont typeface="Arial" charset="0"/>
              <a:buNone/>
            </a:pPr>
            <a:r>
              <a:rPr lang="en-US" altLang="zh-CN" dirty="0">
                <a:solidFill>
                  <a:srgbClr val="000000"/>
                </a:solidFill>
                <a:latin typeface="Calibri" pitchFamily="34" charset="0"/>
                <a:sym typeface="Calibri" pitchFamily="34" charset="0"/>
              </a:rPr>
              <a:t>  </a:t>
            </a:r>
            <a:r>
              <a:rPr lang="zh-CN" altLang="en-US" b="1" dirty="0" smtClean="0">
                <a:solidFill>
                  <a:srgbClr val="000000"/>
                </a:solidFill>
                <a:latin typeface="Calibri" pitchFamily="34" charset="0"/>
                <a:sym typeface="Calibri" pitchFamily="34" charset="0"/>
              </a:rPr>
              <a:t>内部优势、劣势；</a:t>
            </a:r>
            <a:endParaRPr lang="en-US" altLang="zh-CN" b="1" dirty="0" smtClean="0">
              <a:solidFill>
                <a:srgbClr val="000000"/>
              </a:solidFill>
              <a:latin typeface="Calibri" pitchFamily="34" charset="0"/>
              <a:sym typeface="Calibri" pitchFamily="34" charset="0"/>
            </a:endParaRPr>
          </a:p>
          <a:p>
            <a:pPr eaLnBrk="1" hangingPunct="1">
              <a:buFont typeface="Arial" charset="0"/>
              <a:buNone/>
            </a:pPr>
            <a:r>
              <a:rPr lang="zh-CN" altLang="en-US" b="1" dirty="0" smtClean="0">
                <a:solidFill>
                  <a:srgbClr val="000000"/>
                </a:solidFill>
                <a:latin typeface="Calibri" pitchFamily="34" charset="0"/>
                <a:sym typeface="Calibri" pitchFamily="34" charset="0"/>
              </a:rPr>
              <a:t>外部机遇、威胁</a:t>
            </a:r>
            <a:endParaRPr lang="en-US" altLang="zh-CN" b="1" dirty="0" smtClean="0">
              <a:solidFill>
                <a:srgbClr val="000000"/>
              </a:solidFill>
              <a:latin typeface="Calibri" pitchFamily="34" charset="0"/>
              <a:sym typeface="微软雅黑" pitchFamily="34" charset="-122"/>
            </a:endParaRPr>
          </a:p>
        </p:txBody>
      </p:sp>
      <p:sp>
        <p:nvSpPr>
          <p:cNvPr id="23" name="文本框 22"/>
          <p:cNvSpPr>
            <a:spLocks noChangeArrowheads="1"/>
          </p:cNvSpPr>
          <p:nvPr/>
        </p:nvSpPr>
        <p:spPr bwMode="auto">
          <a:xfrm flipH="1">
            <a:off x="2571736" y="4000504"/>
            <a:ext cx="2000264" cy="2062103"/>
          </a:xfrm>
          <a:prstGeom prst="rect">
            <a:avLst/>
          </a:prstGeom>
          <a:noFill/>
          <a:ln w="9525">
            <a:noFill/>
            <a:miter lim="800000"/>
            <a:headEnd/>
            <a:tailEnd/>
          </a:ln>
        </p:spPr>
        <p:txBody>
          <a:bodyPr wrap="square">
            <a:spAutoFit/>
          </a:bodyPr>
          <a:lstStyle/>
          <a:p>
            <a:pPr eaLnBrk="1" hangingPunct="1">
              <a:buFont typeface="Arial" charset="0"/>
              <a:buNone/>
            </a:pPr>
            <a:r>
              <a:rPr lang="zh-CN" altLang="en-US" sz="2800" b="1" dirty="0" smtClean="0">
                <a:solidFill>
                  <a:schemeClr val="accent6">
                    <a:lumMod val="75000"/>
                  </a:schemeClr>
                </a:solidFill>
                <a:latin typeface="Calibri" pitchFamily="34" charset="0"/>
                <a:sym typeface="Calibri" pitchFamily="34" charset="0"/>
              </a:rPr>
              <a:t>麦当劳服务战略规划</a:t>
            </a:r>
            <a:endParaRPr lang="en-US" altLang="zh-CN" sz="1600" b="1" dirty="0">
              <a:solidFill>
                <a:schemeClr val="accent6">
                  <a:lumMod val="75000"/>
                </a:schemeClr>
              </a:solidFill>
              <a:latin typeface="Calibri" pitchFamily="34" charset="0"/>
              <a:sym typeface="Calibri" pitchFamily="34" charset="0"/>
            </a:endParaRPr>
          </a:p>
          <a:p>
            <a:pPr eaLnBrk="1" hangingPunct="1">
              <a:buFont typeface="Arial" charset="0"/>
              <a:buNone/>
            </a:pPr>
            <a:r>
              <a:rPr lang="en-US" altLang="zh-CN" dirty="0">
                <a:solidFill>
                  <a:srgbClr val="000000"/>
                </a:solidFill>
                <a:latin typeface="Calibri" pitchFamily="34" charset="0"/>
                <a:sym typeface="Calibri" pitchFamily="34" charset="0"/>
              </a:rPr>
              <a:t>  </a:t>
            </a:r>
            <a:r>
              <a:rPr lang="zh-CN" altLang="en-US" b="1" dirty="0" smtClean="0">
                <a:solidFill>
                  <a:srgbClr val="000000"/>
                </a:solidFill>
                <a:latin typeface="Calibri" pitchFamily="34" charset="0"/>
                <a:sym typeface="Calibri" pitchFamily="34" charset="0"/>
              </a:rPr>
              <a:t>目标市场组成</a:t>
            </a:r>
            <a:r>
              <a:rPr lang="en-US" altLang="zh-CN" b="1" dirty="0" smtClean="0">
                <a:solidFill>
                  <a:srgbClr val="000000"/>
                </a:solidFill>
                <a:latin typeface="Calibri" pitchFamily="34" charset="0"/>
                <a:sym typeface="Calibri" pitchFamily="34" charset="0"/>
              </a:rPr>
              <a:t>—</a:t>
            </a:r>
            <a:r>
              <a:rPr lang="zh-CN" altLang="en-US" b="1" dirty="0" smtClean="0">
                <a:solidFill>
                  <a:srgbClr val="000000"/>
                </a:solidFill>
                <a:latin typeface="Calibri" pitchFamily="34" charset="0"/>
                <a:sym typeface="Calibri" pitchFamily="34" charset="0"/>
              </a:rPr>
              <a:t>服务内容</a:t>
            </a:r>
            <a:r>
              <a:rPr lang="en-US" altLang="zh-CN" b="1" dirty="0" smtClean="0">
                <a:solidFill>
                  <a:srgbClr val="000000"/>
                </a:solidFill>
                <a:latin typeface="Calibri" pitchFamily="34" charset="0"/>
                <a:sym typeface="Calibri" pitchFamily="34" charset="0"/>
              </a:rPr>
              <a:t>—</a:t>
            </a:r>
            <a:r>
              <a:rPr lang="zh-CN" altLang="en-US" b="1" dirty="0" smtClean="0">
                <a:solidFill>
                  <a:srgbClr val="000000"/>
                </a:solidFill>
                <a:latin typeface="Calibri" pitchFamily="34" charset="0"/>
                <a:sym typeface="Calibri" pitchFamily="34" charset="0"/>
              </a:rPr>
              <a:t>运营战略</a:t>
            </a:r>
            <a:r>
              <a:rPr lang="en-US" altLang="zh-CN" b="1" dirty="0" smtClean="0">
                <a:solidFill>
                  <a:srgbClr val="000000"/>
                </a:solidFill>
                <a:latin typeface="Calibri" pitchFamily="34" charset="0"/>
                <a:sym typeface="Calibri" pitchFamily="34" charset="0"/>
              </a:rPr>
              <a:t>—</a:t>
            </a:r>
            <a:r>
              <a:rPr lang="zh-CN" altLang="en-US" b="1" dirty="0" smtClean="0">
                <a:solidFill>
                  <a:srgbClr val="000000"/>
                </a:solidFill>
                <a:latin typeface="Calibri" pitchFamily="34" charset="0"/>
                <a:sym typeface="Calibri" pitchFamily="34" charset="0"/>
              </a:rPr>
              <a:t>服务传递系统</a:t>
            </a:r>
            <a:endParaRPr lang="en-US" altLang="zh-CN" b="1" dirty="0" smtClean="0">
              <a:solidFill>
                <a:srgbClr val="000000"/>
              </a:solidFill>
              <a:latin typeface="Calibri" pitchFamily="34" charset="0"/>
              <a:sym typeface="Calibri" pitchFamily="34" charset="0"/>
            </a:endParaRPr>
          </a:p>
        </p:txBody>
      </p:sp>
      <p:sp>
        <p:nvSpPr>
          <p:cNvPr id="24" name="文本框 23"/>
          <p:cNvSpPr>
            <a:spLocks noChangeArrowheads="1"/>
          </p:cNvSpPr>
          <p:nvPr/>
        </p:nvSpPr>
        <p:spPr bwMode="auto">
          <a:xfrm flipH="1">
            <a:off x="500034" y="4000504"/>
            <a:ext cx="1785950" cy="2739211"/>
          </a:xfrm>
          <a:prstGeom prst="rect">
            <a:avLst/>
          </a:prstGeom>
          <a:noFill/>
          <a:ln w="9525">
            <a:noFill/>
            <a:miter lim="800000"/>
            <a:headEnd/>
            <a:tailEnd/>
          </a:ln>
        </p:spPr>
        <p:txBody>
          <a:bodyPr wrap="square">
            <a:spAutoFit/>
          </a:bodyPr>
          <a:lstStyle/>
          <a:p>
            <a:pPr eaLnBrk="1" hangingPunct="1">
              <a:buFont typeface="Arial" charset="0"/>
              <a:buNone/>
            </a:pPr>
            <a:r>
              <a:rPr lang="zh-CN" altLang="en-US" sz="2800" b="1" dirty="0" smtClean="0">
                <a:solidFill>
                  <a:srgbClr val="FF0000"/>
                </a:solidFill>
                <a:latin typeface="Calibri" pitchFamily="34" charset="0"/>
                <a:sym typeface="Calibri" pitchFamily="34" charset="0"/>
              </a:rPr>
              <a:t>决策内容</a:t>
            </a:r>
            <a:endParaRPr lang="en-US" altLang="zh-CN" sz="1600" b="1" dirty="0" smtClean="0">
              <a:solidFill>
                <a:srgbClr val="FF0000"/>
              </a:solidFill>
              <a:latin typeface="Calibri" pitchFamily="34" charset="0"/>
              <a:sym typeface="Calibri" pitchFamily="34" charset="0"/>
            </a:endParaRPr>
          </a:p>
          <a:p>
            <a:r>
              <a:rPr lang="zh-CN" altLang="en-US" b="1" dirty="0" smtClean="0"/>
              <a:t>    麦当劳应当进行中国本土化，进行产品和服务创新，满足中国市场的顾客和业务需求，以此扩张全球市场。</a:t>
            </a:r>
            <a:endParaRPr lang="zh-CN" altLang="en-US" b="1" dirty="0"/>
          </a:p>
        </p:txBody>
      </p:sp>
      <p:sp>
        <p:nvSpPr>
          <p:cNvPr id="26" name="等腰三角形 14"/>
          <p:cNvSpPr>
            <a:spLocks noChangeArrowheads="1"/>
          </p:cNvSpPr>
          <p:nvPr/>
        </p:nvSpPr>
        <p:spPr bwMode="auto">
          <a:xfrm rot="5400000">
            <a:off x="6858016" y="2428868"/>
            <a:ext cx="1357322" cy="1357322"/>
          </a:xfrm>
          <a:prstGeom prst="triangle">
            <a:avLst>
              <a:gd name="adj" fmla="val 54386"/>
            </a:avLst>
          </a:prstGeom>
          <a:blipFill>
            <a:blip r:embed="rId5"/>
            <a:stretch>
              <a:fillRect/>
            </a:stretch>
          </a:blip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27" name="文本框 21"/>
          <p:cNvSpPr>
            <a:spLocks noChangeArrowheads="1"/>
          </p:cNvSpPr>
          <p:nvPr/>
        </p:nvSpPr>
        <p:spPr bwMode="auto">
          <a:xfrm flipH="1">
            <a:off x="6858016" y="4000504"/>
            <a:ext cx="2031325" cy="1631216"/>
          </a:xfrm>
          <a:prstGeom prst="rect">
            <a:avLst/>
          </a:prstGeom>
          <a:noFill/>
          <a:ln w="9525">
            <a:noFill/>
            <a:miter lim="800000"/>
            <a:headEnd/>
            <a:tailEnd/>
          </a:ln>
        </p:spPr>
        <p:txBody>
          <a:bodyPr wrap="none">
            <a:spAutoFit/>
          </a:bodyPr>
          <a:lstStyle/>
          <a:p>
            <a:pPr eaLnBrk="1" hangingPunct="1">
              <a:buFont typeface="Arial" charset="0"/>
              <a:buNone/>
            </a:pPr>
            <a:r>
              <a:rPr lang="zh-CN" altLang="en-US" sz="2800" b="1" dirty="0" smtClean="0">
                <a:solidFill>
                  <a:srgbClr val="00B0F0"/>
                </a:solidFill>
                <a:latin typeface="Calibri" pitchFamily="34" charset="0"/>
                <a:sym typeface="Calibri" pitchFamily="34" charset="0"/>
              </a:rPr>
              <a:t>本土化策略</a:t>
            </a:r>
            <a:endParaRPr lang="en-US" altLang="zh-CN" sz="1600" b="1" dirty="0">
              <a:solidFill>
                <a:srgbClr val="00B0F0"/>
              </a:solidFill>
              <a:latin typeface="Calibri" pitchFamily="34" charset="0"/>
              <a:sym typeface="Calibri" pitchFamily="34" charset="0"/>
            </a:endParaRPr>
          </a:p>
          <a:p>
            <a:pPr eaLnBrk="1" hangingPunct="1">
              <a:buFont typeface="Arial" charset="0"/>
              <a:buNone/>
            </a:pPr>
            <a:r>
              <a:rPr lang="en-US" altLang="zh-CN" b="1" dirty="0">
                <a:solidFill>
                  <a:srgbClr val="000000"/>
                </a:solidFill>
                <a:latin typeface="Calibri" pitchFamily="34" charset="0"/>
                <a:sym typeface="Calibri" pitchFamily="34" charset="0"/>
              </a:rPr>
              <a:t> </a:t>
            </a:r>
            <a:r>
              <a:rPr lang="zh-CN" altLang="en-US" b="1" dirty="0" smtClean="0">
                <a:solidFill>
                  <a:srgbClr val="000000"/>
                </a:solidFill>
                <a:latin typeface="Calibri" pitchFamily="34" charset="0"/>
                <a:sym typeface="Calibri" pitchFamily="34" charset="0"/>
              </a:rPr>
              <a:t>产品本土化、</a:t>
            </a:r>
            <a:endParaRPr lang="en-US" altLang="zh-CN" b="1" dirty="0" smtClean="0">
              <a:solidFill>
                <a:srgbClr val="000000"/>
              </a:solidFill>
              <a:latin typeface="Calibri" pitchFamily="34" charset="0"/>
              <a:sym typeface="Calibri" pitchFamily="34" charset="0"/>
            </a:endParaRPr>
          </a:p>
          <a:p>
            <a:pPr eaLnBrk="1" hangingPunct="1">
              <a:buFont typeface="Arial" charset="0"/>
              <a:buNone/>
            </a:pPr>
            <a:r>
              <a:rPr lang="zh-CN" altLang="en-US" b="1" dirty="0" smtClean="0">
                <a:solidFill>
                  <a:srgbClr val="000000"/>
                </a:solidFill>
                <a:latin typeface="Calibri" pitchFamily="34" charset="0"/>
                <a:sym typeface="Calibri" pitchFamily="34" charset="0"/>
              </a:rPr>
              <a:t>服务本土化、</a:t>
            </a:r>
            <a:endParaRPr lang="en-US" altLang="zh-CN" b="1" dirty="0" smtClean="0">
              <a:solidFill>
                <a:srgbClr val="000000"/>
              </a:solidFill>
              <a:latin typeface="Calibri" pitchFamily="34" charset="0"/>
              <a:sym typeface="Calibri" pitchFamily="34" charset="0"/>
            </a:endParaRPr>
          </a:p>
          <a:p>
            <a:pPr eaLnBrk="1" hangingPunct="1">
              <a:buFont typeface="Arial" charset="0"/>
              <a:buNone/>
            </a:pPr>
            <a:r>
              <a:rPr lang="zh-CN" altLang="en-US" b="1" dirty="0" smtClean="0">
                <a:solidFill>
                  <a:srgbClr val="000000"/>
                </a:solidFill>
                <a:latin typeface="Calibri" pitchFamily="34" charset="0"/>
                <a:sym typeface="Calibri" pitchFamily="34" charset="0"/>
              </a:rPr>
              <a:t>经营模式本土化、</a:t>
            </a:r>
            <a:endParaRPr lang="en-US" altLang="zh-CN" b="1" dirty="0" smtClean="0">
              <a:solidFill>
                <a:srgbClr val="000000"/>
              </a:solidFill>
              <a:latin typeface="Calibri" pitchFamily="34" charset="0"/>
              <a:sym typeface="Calibri" pitchFamily="34" charset="0"/>
            </a:endParaRPr>
          </a:p>
          <a:p>
            <a:pPr eaLnBrk="1" hangingPunct="1">
              <a:buFont typeface="Arial" charset="0"/>
              <a:buNone/>
            </a:pPr>
            <a:r>
              <a:rPr lang="zh-CN" altLang="en-US" b="1" dirty="0" smtClean="0">
                <a:solidFill>
                  <a:srgbClr val="000000"/>
                </a:solidFill>
                <a:latin typeface="Calibri" pitchFamily="34" charset="0"/>
                <a:sym typeface="Calibri" pitchFamily="34" charset="0"/>
              </a:rPr>
              <a:t>人力资源本土化</a:t>
            </a:r>
            <a:endParaRPr lang="en-US" altLang="zh-CN" b="1" dirty="0">
              <a:solidFill>
                <a:srgbClr val="000000"/>
              </a:solidFill>
              <a:latin typeface="微软雅黑" pitchFamily="34" charset="-122"/>
              <a:ea typeface="微软雅黑" pitchFamily="34" charset="-122"/>
              <a:sym typeface="微软雅黑" pitchFamily="34" charset="-122"/>
            </a:endParaRPr>
          </a:p>
        </p:txBody>
      </p:sp>
      <p:pic>
        <p:nvPicPr>
          <p:cNvPr id="29" name="图片 28" descr="201511262143152706_1120_341.jpg"/>
          <p:cNvPicPr>
            <a:picLocks noChangeAspect="1"/>
          </p:cNvPicPr>
          <p:nvPr/>
        </p:nvPicPr>
        <p:blipFill>
          <a:blip r:embed="rId6"/>
          <a:stretch>
            <a:fillRect/>
          </a:stretch>
        </p:blipFill>
        <p:spPr>
          <a:xfrm>
            <a:off x="0" y="0"/>
            <a:ext cx="8215338" cy="21653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42844" y="214290"/>
            <a:ext cx="8572528" cy="954107"/>
          </a:xfrm>
          <a:prstGeom prst="rect">
            <a:avLst/>
          </a:prstGeom>
          <a:noFill/>
        </p:spPr>
        <p:txBody>
          <a:bodyPr wrap="square" lIns="91440" tIns="45720" rIns="91440" bIns="45720">
            <a:spAutoFit/>
          </a:bodyPr>
          <a:lstStyle/>
          <a:p>
            <a:pPr algn="ctr"/>
            <a:r>
              <a:rPr lang="zh-CN" altLang="en-US" sz="2800"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麦当劳应当进行中国本土化，进行产品和服务创新，满足中国市场的顾客和业务需求，以此扩张全球市场</a:t>
            </a:r>
            <a:endParaRPr lang="zh-CN" altLang="en-US" sz="2800"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pic>
        <p:nvPicPr>
          <p:cNvPr id="41" name="图片 40" descr="QQ截图20170522160226.png"/>
          <p:cNvPicPr>
            <a:picLocks noChangeAspect="1"/>
          </p:cNvPicPr>
          <p:nvPr/>
        </p:nvPicPr>
        <p:blipFill>
          <a:blip r:embed="rId2"/>
          <a:stretch>
            <a:fillRect/>
          </a:stretch>
        </p:blipFill>
        <p:spPr>
          <a:xfrm>
            <a:off x="285720" y="1357298"/>
            <a:ext cx="8572560" cy="5143536"/>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l="-19000" r="-19000"/>
          </a:stretch>
        </a:blipFill>
        <a:effectLst/>
      </p:bgPr>
    </p:bg>
    <p:spTree>
      <p:nvGrpSpPr>
        <p:cNvPr id="1" name=""/>
        <p:cNvGrpSpPr/>
        <p:nvPr/>
      </p:nvGrpSpPr>
      <p:grpSpPr>
        <a:xfrm>
          <a:off x="0" y="0"/>
          <a:ext cx="0" cy="0"/>
          <a:chOff x="0" y="0"/>
          <a:chExt cx="0" cy="0"/>
        </a:xfrm>
      </p:grpSpPr>
      <p:sp>
        <p:nvSpPr>
          <p:cNvPr id="4097" name="Rectangle 1"/>
          <p:cNvSpPr>
            <a:spLocks noChangeArrowheads="1"/>
          </p:cNvSpPr>
          <p:nvPr/>
        </p:nvSpPr>
        <p:spPr bwMode="auto">
          <a:xfrm>
            <a:off x="1071538" y="0"/>
            <a:ext cx="3714776"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zh-CN" alt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a:t>
            </a: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具有强大的品牌号召力。</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低成本，规模庞大，资金充足。</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标准化、独特的供应链管理模式。</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快速准确、标准化的高质量的服务传递系统。</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创新型的服务技术。</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产品创新迅速，迭代周期短。</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标准化顾客体验。</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服务本土化程度较高。</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高顾客忠诚度。</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先进的</a:t>
            </a:r>
            <a:r>
              <a:rPr kumimoji="0" lang="en-US" alt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QSCV</a:t>
            </a:r>
            <a:r>
              <a:rPr kumimoji="0" lang="zh-CN" altLang="en-US"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服务理念。</a:t>
            </a:r>
            <a:endParaRPr kumimoji="0" lang="zh-CN" altLang="en-US"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先进的人力资源管理模式。</a:t>
            </a:r>
            <a:endParaRPr kumimoji="0" lang="en-US" alt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麦当劳在中国儿童市场和年轻人市场的潜力巨大</a:t>
            </a:r>
            <a:r>
              <a:rPr kumimoji="0" lang="zh-CN" altLang="en-US"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p>
        </p:txBody>
      </p:sp>
      <p:sp>
        <p:nvSpPr>
          <p:cNvPr id="32" name="任意多边形 59"/>
          <p:cNvSpPr>
            <a:spLocks noChangeArrowheads="1"/>
          </p:cNvSpPr>
          <p:nvPr/>
        </p:nvSpPr>
        <p:spPr bwMode="auto">
          <a:xfrm>
            <a:off x="0" y="7937"/>
            <a:ext cx="928662" cy="1117600"/>
          </a:xfrm>
          <a:custGeom>
            <a:avLst/>
            <a:gdLst>
              <a:gd name="T0" fmla="*/ 0 w 1699399"/>
              <a:gd name="T1" fmla="*/ 0 h 1344593"/>
              <a:gd name="T2" fmla="*/ 1240338 w 1699399"/>
              <a:gd name="T3" fmla="*/ 0 h 1344593"/>
              <a:gd name="T4" fmla="*/ 1428750 w 1699399"/>
              <a:gd name="T5" fmla="*/ 186270 h 1344593"/>
              <a:gd name="T6" fmla="*/ 1428750 w 1699399"/>
              <a:gd name="T7" fmla="*/ 931330 h 1344593"/>
              <a:gd name="T8" fmla="*/ 1240338 w 1699399"/>
              <a:gd name="T9" fmla="*/ 1117600 h 1344593"/>
              <a:gd name="T10" fmla="*/ 0 w 1699399"/>
              <a:gd name="T11" fmla="*/ 1117600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8B193"/>
          </a:solidFill>
          <a:ln w="12700" cap="flat" cmpd="sng">
            <a:noFill/>
            <a:bevel/>
            <a:headEnd/>
            <a:tailEnd/>
          </a:ln>
        </p:spPr>
        <p:txBody>
          <a:bodyPr anchor="ctr"/>
          <a:lstStyle/>
          <a:p>
            <a:endParaRPr lang="zh-CN" altLang="en-US"/>
          </a:p>
        </p:txBody>
      </p:sp>
      <p:sp>
        <p:nvSpPr>
          <p:cNvPr id="33" name="文本框 10"/>
          <p:cNvSpPr>
            <a:spLocks noChangeArrowheads="1"/>
          </p:cNvSpPr>
          <p:nvPr/>
        </p:nvSpPr>
        <p:spPr bwMode="auto">
          <a:xfrm>
            <a:off x="142844" y="0"/>
            <a:ext cx="695325" cy="1108075"/>
          </a:xfrm>
          <a:prstGeom prst="rect">
            <a:avLst/>
          </a:prstGeom>
          <a:noFill/>
          <a:ln w="9525">
            <a:noFill/>
            <a:miter lim="800000"/>
            <a:headEnd/>
            <a:tailEnd/>
          </a:ln>
        </p:spPr>
        <p:txBody>
          <a:bodyPr wrap="none">
            <a:spAutoFit/>
          </a:bodyPr>
          <a:lstStyle/>
          <a:p>
            <a:pPr eaLnBrk="1" hangingPunct="1">
              <a:buFont typeface="Arial" charset="0"/>
              <a:buNone/>
            </a:pPr>
            <a:r>
              <a:rPr lang="en-US" altLang="zh-CN" sz="6600" b="1" dirty="0">
                <a:solidFill>
                  <a:schemeClr val="bg1"/>
                </a:solidFill>
                <a:latin typeface="微软雅黑" pitchFamily="34" charset="-122"/>
                <a:ea typeface="微软雅黑" pitchFamily="34" charset="-122"/>
                <a:sym typeface="微软雅黑" pitchFamily="34" charset="-122"/>
              </a:rPr>
              <a:t>S</a:t>
            </a:r>
            <a:endParaRPr lang="zh-CN" altLang="en-US" sz="6600" b="1" dirty="0">
              <a:solidFill>
                <a:schemeClr val="bg1"/>
              </a:solidFill>
              <a:latin typeface="微软雅黑" pitchFamily="34" charset="-122"/>
              <a:ea typeface="微软雅黑" pitchFamily="34" charset="-122"/>
              <a:sym typeface="微软雅黑" pitchFamily="34" charset="-122"/>
            </a:endParaRPr>
          </a:p>
        </p:txBody>
      </p:sp>
      <p:sp>
        <p:nvSpPr>
          <p:cNvPr id="4098" name="Rectangle 2"/>
          <p:cNvSpPr>
            <a:spLocks noChangeArrowheads="1"/>
          </p:cNvSpPr>
          <p:nvPr/>
        </p:nvSpPr>
        <p:spPr bwMode="auto">
          <a:xfrm>
            <a:off x="5786414" y="0"/>
            <a:ext cx="3357586"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zh-CN"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产品本土化程度低。</a:t>
            </a:r>
            <a:endParaRPr kumimoji="0" lang="zh-CN"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汉堡</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薯条</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可乐为主的产品组合不符合中国传统膳食观念和现代健康绿色膳食的特点。</a:t>
            </a:r>
            <a:endParaRPr kumimoji="0" lang="zh-CN" altLang="en-US"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直营店的利润不断缩水</a:t>
            </a:r>
            <a:endParaRPr kumimoji="0" lang="zh-CN" altLang="en-US"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中国市场经营利润下滑</a:t>
            </a:r>
            <a:endParaRPr kumimoji="0" lang="zh-CN" altLang="en-US"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在中国特许经营店的服务标准化和服务质量不能保证</a:t>
            </a:r>
            <a:r>
              <a:rPr kumimoji="0" lang="zh-CN" altLang="en-US"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endParaRPr kumimoji="0" lang="zh-CN" altLang="en-US"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5" name="任意多边形 51"/>
          <p:cNvSpPr>
            <a:spLocks noChangeArrowheads="1"/>
          </p:cNvSpPr>
          <p:nvPr/>
        </p:nvSpPr>
        <p:spPr bwMode="auto">
          <a:xfrm>
            <a:off x="4643438" y="0"/>
            <a:ext cx="1071570" cy="1133475"/>
          </a:xfrm>
          <a:custGeom>
            <a:avLst/>
            <a:gdLst>
              <a:gd name="T0" fmla="*/ 0 w 1699399"/>
              <a:gd name="T1" fmla="*/ 0 h 1344593"/>
              <a:gd name="T2" fmla="*/ 1240338 w 1699399"/>
              <a:gd name="T3" fmla="*/ 0 h 1344593"/>
              <a:gd name="T4" fmla="*/ 1428750 w 1699399"/>
              <a:gd name="T5" fmla="*/ 188916 h 1344593"/>
              <a:gd name="T6" fmla="*/ 1428750 w 1699399"/>
              <a:gd name="T7" fmla="*/ 944559 h 1344593"/>
              <a:gd name="T8" fmla="*/ 1240338 w 1699399"/>
              <a:gd name="T9" fmla="*/ 1133475 h 1344593"/>
              <a:gd name="T10" fmla="*/ 0 w 1699399"/>
              <a:gd name="T11" fmla="*/ 1133475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67280"/>
          </a:solidFill>
          <a:ln w="12700" cap="flat" cmpd="sng">
            <a:noFill/>
            <a:bevel/>
            <a:headEnd/>
            <a:tailEnd/>
          </a:ln>
        </p:spPr>
        <p:txBody>
          <a:bodyPr anchor="ctr"/>
          <a:lstStyle/>
          <a:p>
            <a:endParaRPr lang="zh-CN" altLang="en-US"/>
          </a:p>
        </p:txBody>
      </p:sp>
      <p:sp>
        <p:nvSpPr>
          <p:cNvPr id="36" name="文本框 37"/>
          <p:cNvSpPr>
            <a:spLocks noChangeArrowheads="1"/>
          </p:cNvSpPr>
          <p:nvPr/>
        </p:nvSpPr>
        <p:spPr bwMode="auto">
          <a:xfrm>
            <a:off x="4786314" y="142852"/>
            <a:ext cx="697711" cy="923925"/>
          </a:xfrm>
          <a:prstGeom prst="rect">
            <a:avLst/>
          </a:prstGeom>
          <a:noFill/>
          <a:ln w="9525">
            <a:noFill/>
            <a:miter lim="800000"/>
            <a:headEnd/>
            <a:tailEnd/>
          </a:ln>
        </p:spPr>
        <p:txBody>
          <a:bodyPr wrap="square">
            <a:spAutoFit/>
          </a:bodyPr>
          <a:lstStyle/>
          <a:p>
            <a:pPr eaLnBrk="1" hangingPunct="1">
              <a:buFont typeface="Arial" charset="0"/>
              <a:buNone/>
            </a:pPr>
            <a:r>
              <a:rPr lang="en-US" altLang="zh-CN" sz="5400" b="1" dirty="0">
                <a:solidFill>
                  <a:schemeClr val="bg1"/>
                </a:solidFill>
                <a:latin typeface="微软雅黑" pitchFamily="34" charset="-122"/>
                <a:ea typeface="微软雅黑" pitchFamily="34" charset="-122"/>
                <a:sym typeface="微软雅黑" pitchFamily="34" charset="-122"/>
              </a:rPr>
              <a:t>W</a:t>
            </a:r>
            <a:endParaRPr lang="zh-CN" altLang="en-US" sz="5400" b="1" dirty="0">
              <a:solidFill>
                <a:schemeClr val="bg1"/>
              </a:solidFill>
              <a:latin typeface="微软雅黑" pitchFamily="34" charset="-122"/>
              <a:ea typeface="微软雅黑" pitchFamily="34" charset="-122"/>
              <a:sym typeface="微软雅黑" pitchFamily="34" charset="-122"/>
            </a:endParaRPr>
          </a:p>
        </p:txBody>
      </p:sp>
      <p:sp>
        <p:nvSpPr>
          <p:cNvPr id="37" name="任意多边形 53"/>
          <p:cNvSpPr>
            <a:spLocks noChangeArrowheads="1"/>
          </p:cNvSpPr>
          <p:nvPr/>
        </p:nvSpPr>
        <p:spPr bwMode="auto">
          <a:xfrm flipV="1">
            <a:off x="0" y="3786190"/>
            <a:ext cx="836620" cy="1120775"/>
          </a:xfrm>
          <a:custGeom>
            <a:avLst/>
            <a:gdLst>
              <a:gd name="T0" fmla="*/ 0 w 1699399"/>
              <a:gd name="T1" fmla="*/ 0 h 1344593"/>
              <a:gd name="T2" fmla="*/ 1240338 w 1699399"/>
              <a:gd name="T3" fmla="*/ 0 h 1344593"/>
              <a:gd name="T4" fmla="*/ 1428750 w 1699399"/>
              <a:gd name="T5" fmla="*/ 186799 h 1344593"/>
              <a:gd name="T6" fmla="*/ 1428750 w 1699399"/>
              <a:gd name="T7" fmla="*/ 933976 h 1344593"/>
              <a:gd name="T8" fmla="*/ 1240338 w 1699399"/>
              <a:gd name="T9" fmla="*/ 1120775 h 1344593"/>
              <a:gd name="T10" fmla="*/ 0 w 1699399"/>
              <a:gd name="T11" fmla="*/ 1120775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C06C84"/>
          </a:solidFill>
          <a:ln w="12700" cap="flat" cmpd="sng">
            <a:noFill/>
            <a:bevel/>
            <a:headEnd/>
            <a:tailEnd/>
          </a:ln>
        </p:spPr>
        <p:txBody>
          <a:bodyPr anchor="ctr"/>
          <a:lstStyle/>
          <a:p>
            <a:endParaRPr lang="zh-CN" altLang="en-US"/>
          </a:p>
        </p:txBody>
      </p:sp>
      <p:sp>
        <p:nvSpPr>
          <p:cNvPr id="38" name="文本框 38"/>
          <p:cNvSpPr>
            <a:spLocks noChangeArrowheads="1"/>
          </p:cNvSpPr>
          <p:nvPr/>
        </p:nvSpPr>
        <p:spPr bwMode="auto">
          <a:xfrm>
            <a:off x="0" y="3857628"/>
            <a:ext cx="477803" cy="1014412"/>
          </a:xfrm>
          <a:prstGeom prst="rect">
            <a:avLst/>
          </a:prstGeom>
          <a:noFill/>
          <a:ln w="9525">
            <a:noFill/>
            <a:miter lim="800000"/>
            <a:headEnd/>
            <a:tailEnd/>
          </a:ln>
        </p:spPr>
        <p:txBody>
          <a:bodyPr wrap="square">
            <a:spAutoFit/>
          </a:bodyPr>
          <a:lstStyle/>
          <a:p>
            <a:pPr eaLnBrk="1" hangingPunct="1">
              <a:buFont typeface="Arial" charset="0"/>
              <a:buNone/>
            </a:pPr>
            <a:r>
              <a:rPr lang="en-US" altLang="zh-CN" sz="6000" b="1" dirty="0">
                <a:solidFill>
                  <a:schemeClr val="bg1"/>
                </a:solidFill>
                <a:latin typeface="微软雅黑" pitchFamily="34" charset="-122"/>
                <a:ea typeface="微软雅黑" pitchFamily="34" charset="-122"/>
                <a:sym typeface="微软雅黑" pitchFamily="34" charset="-122"/>
              </a:rPr>
              <a:t>O</a:t>
            </a:r>
            <a:endParaRPr lang="zh-CN" altLang="en-US" sz="6000" b="1" dirty="0">
              <a:solidFill>
                <a:schemeClr val="bg1"/>
              </a:solidFill>
              <a:latin typeface="微软雅黑" pitchFamily="34" charset="-122"/>
              <a:ea typeface="微软雅黑" pitchFamily="34" charset="-122"/>
              <a:sym typeface="微软雅黑" pitchFamily="34" charset="-122"/>
            </a:endParaRPr>
          </a:p>
        </p:txBody>
      </p:sp>
      <p:sp>
        <p:nvSpPr>
          <p:cNvPr id="4099" name="Rectangle 3"/>
          <p:cNvSpPr>
            <a:spLocks noChangeArrowheads="1"/>
          </p:cNvSpPr>
          <p:nvPr/>
        </p:nvSpPr>
        <p:spPr bwMode="auto">
          <a:xfrm>
            <a:off x="928662" y="3643314"/>
            <a:ext cx="4000528" cy="28007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中国三四线城市经济正在迅速发展，仍存在许多市场机会。</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中国城市化进程中商圈扩大并且增加。</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新的餐饮业经营模式助推，特许经营正在创造比直营更多的效益。</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快餐中西结合更符合中国人的饮食口味。</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人民生活方式变化，餐饮业不仅注重产品质量，更注重都市化、轻松愉悦的服务体验（</a:t>
            </a:r>
            <a:r>
              <a:rPr kumimoji="0" lang="en-US" alt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QSCV</a:t>
            </a:r>
            <a:r>
              <a:rPr kumimoji="0" lang="zh-CN" altLang="en-US"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endParaRPr kumimoji="0" lang="en-US" alt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儿童市场和年轻人市场在中国具有更大利润。</a:t>
            </a:r>
            <a:r>
              <a:rPr kumimoji="0" lang="zh-CN" altLang="en-US"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p>
        </p:txBody>
      </p:sp>
      <p:sp>
        <p:nvSpPr>
          <p:cNvPr id="40" name="任意多边形 56"/>
          <p:cNvSpPr>
            <a:spLocks noChangeArrowheads="1"/>
          </p:cNvSpPr>
          <p:nvPr/>
        </p:nvSpPr>
        <p:spPr bwMode="auto">
          <a:xfrm flipV="1">
            <a:off x="4929190" y="3786190"/>
            <a:ext cx="908058" cy="1116013"/>
          </a:xfrm>
          <a:custGeom>
            <a:avLst/>
            <a:gdLst>
              <a:gd name="T0" fmla="*/ 0 w 1699399"/>
              <a:gd name="T1" fmla="*/ 0 h 1344593"/>
              <a:gd name="T2" fmla="*/ 1240338 w 1699399"/>
              <a:gd name="T3" fmla="*/ 0 h 1344593"/>
              <a:gd name="T4" fmla="*/ 1428750 w 1699399"/>
              <a:gd name="T5" fmla="*/ 186006 h 1344593"/>
              <a:gd name="T6" fmla="*/ 1428750 w 1699399"/>
              <a:gd name="T7" fmla="*/ 930007 h 1344593"/>
              <a:gd name="T8" fmla="*/ 1240338 w 1699399"/>
              <a:gd name="T9" fmla="*/ 1116013 h 1344593"/>
              <a:gd name="T10" fmla="*/ 0 w 1699399"/>
              <a:gd name="T11" fmla="*/ 1116013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6C5B7B"/>
          </a:solidFill>
          <a:ln w="12700" cap="flat" cmpd="sng">
            <a:noFill/>
            <a:bevel/>
            <a:headEnd/>
            <a:tailEnd/>
          </a:ln>
        </p:spPr>
        <p:txBody>
          <a:bodyPr anchor="ctr"/>
          <a:lstStyle/>
          <a:p>
            <a:endParaRPr lang="zh-CN" altLang="en-US"/>
          </a:p>
        </p:txBody>
      </p:sp>
      <p:sp>
        <p:nvSpPr>
          <p:cNvPr id="41" name="文本框 39"/>
          <p:cNvSpPr>
            <a:spLocks noChangeArrowheads="1"/>
          </p:cNvSpPr>
          <p:nvPr/>
        </p:nvSpPr>
        <p:spPr bwMode="auto">
          <a:xfrm>
            <a:off x="5072066" y="3929066"/>
            <a:ext cx="422751" cy="1016000"/>
          </a:xfrm>
          <a:prstGeom prst="rect">
            <a:avLst/>
          </a:prstGeom>
          <a:noFill/>
          <a:ln w="9525">
            <a:noFill/>
            <a:miter lim="800000"/>
            <a:headEnd/>
            <a:tailEnd/>
          </a:ln>
        </p:spPr>
        <p:txBody>
          <a:bodyPr wrap="square">
            <a:spAutoFit/>
          </a:bodyPr>
          <a:lstStyle/>
          <a:p>
            <a:pPr eaLnBrk="1" hangingPunct="1">
              <a:buFont typeface="Arial" charset="0"/>
              <a:buNone/>
            </a:pPr>
            <a:r>
              <a:rPr lang="en-US" altLang="zh-CN" sz="6000" b="1" dirty="0">
                <a:solidFill>
                  <a:schemeClr val="bg1"/>
                </a:solidFill>
                <a:latin typeface="微软雅黑" pitchFamily="34" charset="-122"/>
                <a:ea typeface="微软雅黑" pitchFamily="34" charset="-122"/>
                <a:sym typeface="微软雅黑" pitchFamily="34" charset="-122"/>
              </a:rPr>
              <a:t>T</a:t>
            </a:r>
            <a:endParaRPr lang="zh-CN" altLang="en-US" sz="6000" b="1" dirty="0">
              <a:solidFill>
                <a:schemeClr val="bg1"/>
              </a:solidFill>
              <a:latin typeface="微软雅黑" pitchFamily="34" charset="-122"/>
              <a:ea typeface="微软雅黑" pitchFamily="34" charset="-122"/>
              <a:sym typeface="微软雅黑" pitchFamily="34" charset="-122"/>
            </a:endParaRPr>
          </a:p>
        </p:txBody>
      </p:sp>
      <p:sp>
        <p:nvSpPr>
          <p:cNvPr id="4100" name="Rectangle 4"/>
          <p:cNvSpPr>
            <a:spLocks noChangeArrowheads="1"/>
          </p:cNvSpPr>
          <p:nvPr/>
        </p:nvSpPr>
        <p:spPr bwMode="auto">
          <a:xfrm>
            <a:off x="5857884" y="3571876"/>
            <a:ext cx="3000396"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新店开发难度增加</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同质产品竞争激烈（肯德基、德克士、汉堡王等）</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竞争者具有更大的本土化竞争优势</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特许经营使得竞争者更加深入中国三四线城市。</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麦当劳代替品快速成长（真功夫、中式快餐、地域性食品连锁店）</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消费观念向“三低”绿色健康饮食的转变</a:t>
            </a:r>
            <a:endParaRPr kumimoji="0" lang="zh-CN" sz="16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428604"/>
            <a:ext cx="8572528" cy="1323439"/>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麦当劳本土化策略</a:t>
            </a:r>
            <a:endParaRPr lang="en-US" altLang="zh-CN"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a:p>
            <a:pPr algn="ctr"/>
            <a:r>
              <a:rPr lang="en-US" altLang="zh-CN"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a:t>
            </a: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思维全球化，行动本土化</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pic>
        <p:nvPicPr>
          <p:cNvPr id="5" name="图片 4" descr="201511181211336918_640_426.jpg"/>
          <p:cNvPicPr>
            <a:picLocks noChangeAspect="1"/>
          </p:cNvPicPr>
          <p:nvPr/>
        </p:nvPicPr>
        <p:blipFill>
          <a:blip r:embed="rId2"/>
          <a:stretch>
            <a:fillRect/>
          </a:stretch>
        </p:blipFill>
        <p:spPr>
          <a:xfrm>
            <a:off x="1214414" y="1928802"/>
            <a:ext cx="6765299" cy="4429156"/>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8572528" cy="707886"/>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麦当劳本土化策略：产品本土化</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
        <p:nvSpPr>
          <p:cNvPr id="6" name="任意多边形 33"/>
          <p:cNvSpPr>
            <a:spLocks noChangeArrowheads="1"/>
          </p:cNvSpPr>
          <p:nvPr/>
        </p:nvSpPr>
        <p:spPr bwMode="auto">
          <a:xfrm flipH="1">
            <a:off x="3071802" y="3000372"/>
            <a:ext cx="5165728" cy="2000264"/>
          </a:xfrm>
          <a:custGeom>
            <a:avLst/>
            <a:gdLst>
              <a:gd name="T0" fmla="*/ 462835 w 4736306"/>
              <a:gd name="T1" fmla="*/ 0 h 925514"/>
              <a:gd name="T2" fmla="*/ 519993 w 4736306"/>
              <a:gd name="T3" fmla="*/ 5761 h 925514"/>
              <a:gd name="T4" fmla="*/ 519993 w 4736306"/>
              <a:gd name="T5" fmla="*/ 0 h 925514"/>
              <a:gd name="T6" fmla="*/ 4737100 w 4736306"/>
              <a:gd name="T7" fmla="*/ 0 h 925514"/>
              <a:gd name="T8" fmla="*/ 4737100 w 4736306"/>
              <a:gd name="T9" fmla="*/ 925512 h 925514"/>
              <a:gd name="T10" fmla="*/ 519993 w 4736306"/>
              <a:gd name="T11" fmla="*/ 925512 h 925514"/>
              <a:gd name="T12" fmla="*/ 519993 w 4736306"/>
              <a:gd name="T13" fmla="*/ 919751 h 925514"/>
              <a:gd name="T14" fmla="*/ 462835 w 4736306"/>
              <a:gd name="T15" fmla="*/ 925512 h 925514"/>
              <a:gd name="T16" fmla="*/ 0 w 4736306"/>
              <a:gd name="T17" fmla="*/ 462756 h 925514"/>
              <a:gd name="T18" fmla="*/ 462835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FC000"/>
          </a:solidFill>
          <a:ln w="12700" cap="flat" cmpd="sng">
            <a:noFill/>
            <a:bevel/>
            <a:headEnd/>
            <a:tailEnd/>
          </a:ln>
        </p:spPr>
        <p:txBody>
          <a:bodyPr anchor="ctr"/>
          <a:lstStyle/>
          <a:p>
            <a:endParaRPr lang="zh-CN" altLang="en-US"/>
          </a:p>
        </p:txBody>
      </p:sp>
      <p:sp>
        <p:nvSpPr>
          <p:cNvPr id="8" name="任意多边形 35"/>
          <p:cNvSpPr>
            <a:spLocks noChangeArrowheads="1"/>
          </p:cNvSpPr>
          <p:nvPr/>
        </p:nvSpPr>
        <p:spPr bwMode="auto">
          <a:xfrm flipH="1">
            <a:off x="3071802" y="5214950"/>
            <a:ext cx="5094290" cy="1500198"/>
          </a:xfrm>
          <a:custGeom>
            <a:avLst/>
            <a:gdLst>
              <a:gd name="T0" fmla="*/ 462835 w 4736306"/>
              <a:gd name="T1" fmla="*/ 0 h 925514"/>
              <a:gd name="T2" fmla="*/ 519993 w 4736306"/>
              <a:gd name="T3" fmla="*/ 5761 h 925514"/>
              <a:gd name="T4" fmla="*/ 519993 w 4736306"/>
              <a:gd name="T5" fmla="*/ 0 h 925514"/>
              <a:gd name="T6" fmla="*/ 4737100 w 4736306"/>
              <a:gd name="T7" fmla="*/ 0 h 925514"/>
              <a:gd name="T8" fmla="*/ 4737100 w 4736306"/>
              <a:gd name="T9" fmla="*/ 925512 h 925514"/>
              <a:gd name="T10" fmla="*/ 519993 w 4736306"/>
              <a:gd name="T11" fmla="*/ 925512 h 925514"/>
              <a:gd name="T12" fmla="*/ 519993 w 4736306"/>
              <a:gd name="T13" fmla="*/ 919751 h 925514"/>
              <a:gd name="T14" fmla="*/ 462835 w 4736306"/>
              <a:gd name="T15" fmla="*/ 925512 h 925514"/>
              <a:gd name="T16" fmla="*/ 0 w 4736306"/>
              <a:gd name="T17" fmla="*/ 462756 h 925514"/>
              <a:gd name="T18" fmla="*/ 462835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92D050"/>
          </a:solidFill>
          <a:ln w="12700" cap="flat" cmpd="sng">
            <a:noFill/>
            <a:bevel/>
            <a:headEnd/>
            <a:tailEnd/>
          </a:ln>
        </p:spPr>
        <p:txBody>
          <a:bodyPr anchor="ctr"/>
          <a:lstStyle/>
          <a:p>
            <a:endParaRPr lang="zh-CN" altLang="en-US"/>
          </a:p>
        </p:txBody>
      </p:sp>
      <p:sp>
        <p:nvSpPr>
          <p:cNvPr id="10" name="任意多边形 39"/>
          <p:cNvSpPr>
            <a:spLocks noChangeArrowheads="1"/>
          </p:cNvSpPr>
          <p:nvPr/>
        </p:nvSpPr>
        <p:spPr bwMode="auto">
          <a:xfrm flipH="1">
            <a:off x="0" y="3000372"/>
            <a:ext cx="2135188" cy="1285884"/>
          </a:xfrm>
          <a:custGeom>
            <a:avLst/>
            <a:gdLst>
              <a:gd name="T0" fmla="*/ 0 w 3720214"/>
              <a:gd name="T1" fmla="*/ 0 h 925514"/>
              <a:gd name="T2" fmla="*/ 2135188 w 3720214"/>
              <a:gd name="T3" fmla="*/ 0 h 925514"/>
              <a:gd name="T4" fmla="*/ 2135188 w 3720214"/>
              <a:gd name="T5" fmla="*/ 925512 h 925514"/>
              <a:gd name="T6" fmla="*/ 0 w 3720214"/>
              <a:gd name="T7" fmla="*/ 925512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rgbClr val="FFC000"/>
          </a:solidFill>
          <a:ln w="12700" cap="flat" cmpd="sng">
            <a:noFill/>
            <a:bevel/>
            <a:headEnd/>
            <a:tailEnd/>
          </a:ln>
        </p:spPr>
        <p:txBody>
          <a:bodyPr anchor="ctr"/>
          <a:lstStyle/>
          <a:p>
            <a:endParaRPr lang="zh-CN" altLang="en-US"/>
          </a:p>
        </p:txBody>
      </p:sp>
      <p:sp>
        <p:nvSpPr>
          <p:cNvPr id="12" name="任意多边形 41"/>
          <p:cNvSpPr>
            <a:spLocks noChangeArrowheads="1"/>
          </p:cNvSpPr>
          <p:nvPr/>
        </p:nvSpPr>
        <p:spPr bwMode="auto">
          <a:xfrm flipH="1">
            <a:off x="0" y="5286388"/>
            <a:ext cx="2143108" cy="1143008"/>
          </a:xfrm>
          <a:custGeom>
            <a:avLst/>
            <a:gdLst>
              <a:gd name="T0" fmla="*/ 0 w 3720214"/>
              <a:gd name="T1" fmla="*/ 0 h 925514"/>
              <a:gd name="T2" fmla="*/ 1104900 w 3720214"/>
              <a:gd name="T3" fmla="*/ 0 h 925514"/>
              <a:gd name="T4" fmla="*/ 1104900 w 3720214"/>
              <a:gd name="T5" fmla="*/ 927100 h 925514"/>
              <a:gd name="T6" fmla="*/ 0 w 3720214"/>
              <a:gd name="T7" fmla="*/ 927100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rgbClr val="92D050"/>
          </a:solidFill>
          <a:ln w="12700" cap="flat" cmpd="sng">
            <a:noFill/>
            <a:bevel/>
            <a:headEnd/>
            <a:tailEnd/>
          </a:ln>
        </p:spPr>
        <p:txBody>
          <a:bodyPr anchor="ctr"/>
          <a:lstStyle/>
          <a:p>
            <a:endParaRPr lang="zh-CN" altLang="en-US"/>
          </a:p>
        </p:txBody>
      </p:sp>
      <p:sp>
        <p:nvSpPr>
          <p:cNvPr id="14" name="文本框 43"/>
          <p:cNvSpPr>
            <a:spLocks noChangeArrowheads="1"/>
          </p:cNvSpPr>
          <p:nvPr/>
        </p:nvSpPr>
        <p:spPr bwMode="auto">
          <a:xfrm flipH="1">
            <a:off x="3357554" y="3000372"/>
            <a:ext cx="4214841" cy="2246769"/>
          </a:xfrm>
          <a:prstGeom prst="rect">
            <a:avLst/>
          </a:prstGeom>
          <a:noFill/>
          <a:ln w="9525">
            <a:noFill/>
            <a:miter lim="800000"/>
            <a:headEnd/>
            <a:tailEnd/>
          </a:ln>
        </p:spPr>
        <p:txBody>
          <a:bodyPr wrap="square">
            <a:spAutoFit/>
          </a:bodyPr>
          <a:lstStyle/>
          <a:p>
            <a:r>
              <a:rPr lang="zh-CN" altLang="en-US" sz="2000" b="1" dirty="0" smtClean="0">
                <a:solidFill>
                  <a:sysClr val="windowText" lastClr="000000"/>
                </a:solidFill>
              </a:rPr>
              <a:t>现有产品本土化：它的汉堡包、炸薯条等主要食品的口味是全球统一的，但是也会根据各地顾客的口味推出一些仅在一定区域内提供的新产品以实现本土化营销。例如“板烧鸡腿汉堡”</a:t>
            </a:r>
            <a:endParaRPr lang="en-US" altLang="zh-CN" sz="2000" b="1" dirty="0" smtClean="0">
              <a:solidFill>
                <a:sysClr val="windowText" lastClr="000000"/>
              </a:solidFill>
            </a:endParaRPr>
          </a:p>
          <a:p>
            <a:endParaRPr lang="en-US" altLang="zh-CN" sz="2000" b="1" dirty="0">
              <a:solidFill>
                <a:schemeClr val="bg1"/>
              </a:solidFill>
              <a:latin typeface="微软雅黑" pitchFamily="34" charset="-122"/>
              <a:ea typeface="微软雅黑" pitchFamily="34" charset="-122"/>
              <a:sym typeface="微软雅黑" pitchFamily="34" charset="-122"/>
            </a:endParaRPr>
          </a:p>
        </p:txBody>
      </p:sp>
      <p:sp>
        <p:nvSpPr>
          <p:cNvPr id="16" name="文本框 45"/>
          <p:cNvSpPr>
            <a:spLocks noChangeArrowheads="1"/>
          </p:cNvSpPr>
          <p:nvPr/>
        </p:nvSpPr>
        <p:spPr bwMode="auto">
          <a:xfrm flipH="1">
            <a:off x="3500430" y="5286388"/>
            <a:ext cx="4214842" cy="1323439"/>
          </a:xfrm>
          <a:prstGeom prst="rect">
            <a:avLst/>
          </a:prstGeom>
          <a:noFill/>
          <a:ln w="9525">
            <a:noFill/>
            <a:miter lim="800000"/>
            <a:headEnd/>
            <a:tailEnd/>
          </a:ln>
        </p:spPr>
        <p:txBody>
          <a:bodyPr wrap="square">
            <a:spAutoFit/>
          </a:bodyPr>
          <a:lstStyle/>
          <a:p>
            <a:r>
              <a:rPr lang="zh-CN" altLang="en-US" sz="2000" b="1" dirty="0" smtClean="0">
                <a:solidFill>
                  <a:sysClr val="windowText" lastClr="000000"/>
                </a:solidFill>
              </a:rPr>
              <a:t>麦当劳可以在现有产品的基础上，提供更多符合本地口味的新产品。例如油条、豆浆、汤、凉茶、茶水、谷物鸡肉麦鲜粥、黄金馒头等</a:t>
            </a:r>
            <a:endParaRPr lang="en-US" altLang="zh-CN" sz="2000" b="1" dirty="0">
              <a:solidFill>
                <a:sysClr val="windowText" lastClr="000000"/>
              </a:solidFill>
              <a:latin typeface="微软雅黑" pitchFamily="34" charset="-122"/>
              <a:ea typeface="微软雅黑" pitchFamily="34" charset="-122"/>
              <a:sym typeface="微软雅黑" pitchFamily="34" charset="-122"/>
            </a:endParaRPr>
          </a:p>
        </p:txBody>
      </p:sp>
      <p:sp>
        <p:nvSpPr>
          <p:cNvPr id="18" name="文本框 47"/>
          <p:cNvSpPr>
            <a:spLocks noChangeArrowheads="1"/>
          </p:cNvSpPr>
          <p:nvPr/>
        </p:nvSpPr>
        <p:spPr bwMode="auto">
          <a:xfrm>
            <a:off x="2143108" y="3143248"/>
            <a:ext cx="815975" cy="708025"/>
          </a:xfrm>
          <a:prstGeom prst="rect">
            <a:avLst/>
          </a:prstGeom>
          <a:noFill/>
          <a:ln w="9525">
            <a:noFill/>
            <a:miter lim="800000"/>
            <a:headEnd/>
            <a:tailEnd/>
          </a:ln>
        </p:spPr>
        <p:txBody>
          <a:bodyPr wrap="none">
            <a:spAutoFit/>
          </a:bodyPr>
          <a:lstStyle/>
          <a:p>
            <a:pPr eaLnBrk="1" hangingPunct="1">
              <a:buFont typeface="Arial" charset="0"/>
              <a:buNone/>
            </a:pPr>
            <a:r>
              <a:rPr lang="en-US" altLang="zh-CN" sz="4000" b="1" dirty="0">
                <a:solidFill>
                  <a:srgbClr val="F8B193"/>
                </a:solidFill>
                <a:latin typeface="微软雅黑" pitchFamily="34" charset="-122"/>
                <a:ea typeface="微软雅黑" pitchFamily="34" charset="-122"/>
                <a:sym typeface="微软雅黑" pitchFamily="34" charset="-122"/>
              </a:rPr>
              <a:t>01</a:t>
            </a:r>
            <a:endParaRPr lang="zh-CN" altLang="en-US" sz="4000" b="1" dirty="0">
              <a:solidFill>
                <a:srgbClr val="F8B193"/>
              </a:solidFill>
              <a:latin typeface="微软雅黑" pitchFamily="34" charset="-122"/>
              <a:ea typeface="微软雅黑" pitchFamily="34" charset="-122"/>
              <a:sym typeface="微软雅黑" pitchFamily="34" charset="-122"/>
            </a:endParaRPr>
          </a:p>
        </p:txBody>
      </p:sp>
      <p:sp>
        <p:nvSpPr>
          <p:cNvPr id="20" name="文本框 49"/>
          <p:cNvSpPr>
            <a:spLocks noChangeArrowheads="1"/>
          </p:cNvSpPr>
          <p:nvPr/>
        </p:nvSpPr>
        <p:spPr bwMode="auto">
          <a:xfrm>
            <a:off x="2214546" y="5429264"/>
            <a:ext cx="816249" cy="707886"/>
          </a:xfrm>
          <a:prstGeom prst="rect">
            <a:avLst/>
          </a:prstGeom>
          <a:noFill/>
          <a:ln w="9525">
            <a:noFill/>
            <a:miter lim="800000"/>
            <a:headEnd/>
            <a:tailEnd/>
          </a:ln>
        </p:spPr>
        <p:txBody>
          <a:bodyPr wrap="none">
            <a:spAutoFit/>
          </a:bodyPr>
          <a:lstStyle/>
          <a:p>
            <a:pPr eaLnBrk="1" hangingPunct="1">
              <a:buFont typeface="Arial" charset="0"/>
              <a:buNone/>
            </a:pPr>
            <a:r>
              <a:rPr lang="en-US" altLang="zh-CN" sz="4000" b="1" dirty="0" smtClean="0">
                <a:solidFill>
                  <a:srgbClr val="C06C84"/>
                </a:solidFill>
                <a:latin typeface="微软雅黑" pitchFamily="34" charset="-122"/>
                <a:ea typeface="微软雅黑" pitchFamily="34" charset="-122"/>
                <a:sym typeface="微软雅黑" pitchFamily="34" charset="-122"/>
              </a:rPr>
              <a:t>02</a:t>
            </a:r>
            <a:endParaRPr lang="zh-CN" altLang="en-US" sz="4000" b="1" dirty="0">
              <a:solidFill>
                <a:srgbClr val="C06C84"/>
              </a:solidFill>
              <a:latin typeface="微软雅黑" pitchFamily="34" charset="-122"/>
              <a:ea typeface="微软雅黑" pitchFamily="34" charset="-122"/>
              <a:sym typeface="微软雅黑" pitchFamily="34" charset="-122"/>
            </a:endParaRPr>
          </a:p>
        </p:txBody>
      </p:sp>
      <p:pic>
        <p:nvPicPr>
          <p:cNvPr id="26" name="图片 25" descr="201610181509376371_1120_340.jpg"/>
          <p:cNvPicPr>
            <a:picLocks noChangeAspect="1"/>
          </p:cNvPicPr>
          <p:nvPr/>
        </p:nvPicPr>
        <p:blipFill>
          <a:blip r:embed="rId2"/>
          <a:stretch>
            <a:fillRect/>
          </a:stretch>
        </p:blipFill>
        <p:spPr>
          <a:xfrm>
            <a:off x="0" y="785794"/>
            <a:ext cx="9144000" cy="1928826"/>
          </a:xfrm>
          <a:prstGeom prst="rect">
            <a:avLst/>
          </a:prstGeom>
        </p:spPr>
      </p:pic>
      <p:sp>
        <p:nvSpPr>
          <p:cNvPr id="27" name="椭圆 26"/>
          <p:cNvSpPr/>
          <p:nvPr/>
        </p:nvSpPr>
        <p:spPr>
          <a:xfrm>
            <a:off x="357158" y="3071810"/>
            <a:ext cx="1285884" cy="107157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00034" y="5357826"/>
            <a:ext cx="1143008" cy="1000132"/>
          </a:xfrm>
          <a:prstGeom prst="ellipse">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201622995829555681.jpg"/>
          <p:cNvPicPr>
            <a:picLocks noGrp="1" noChangeAspect="1"/>
          </p:cNvPicPr>
          <p:nvPr>
            <p:ph idx="1"/>
          </p:nvPr>
        </p:nvPicPr>
        <p:blipFill>
          <a:blip r:embed="rId2"/>
          <a:stretch>
            <a:fillRect/>
          </a:stretch>
        </p:blipFill>
        <p:spPr>
          <a:xfrm>
            <a:off x="142844" y="571480"/>
            <a:ext cx="2857520" cy="5214974"/>
          </a:xfrm>
        </p:spPr>
      </p:pic>
      <p:pic>
        <p:nvPicPr>
          <p:cNvPr id="5" name="图片 4" descr="1484188181615.jpg"/>
          <p:cNvPicPr>
            <a:picLocks noChangeAspect="1"/>
          </p:cNvPicPr>
          <p:nvPr/>
        </p:nvPicPr>
        <p:blipFill>
          <a:blip r:embed="rId3"/>
          <a:stretch>
            <a:fillRect/>
          </a:stretch>
        </p:blipFill>
        <p:spPr>
          <a:xfrm>
            <a:off x="6143636" y="500042"/>
            <a:ext cx="2714644" cy="2500330"/>
          </a:xfrm>
          <a:prstGeom prst="rect">
            <a:avLst/>
          </a:prstGeom>
        </p:spPr>
      </p:pic>
      <p:pic>
        <p:nvPicPr>
          <p:cNvPr id="6" name="图片 5" descr="1484188202316.jpg"/>
          <p:cNvPicPr>
            <a:picLocks noChangeAspect="1"/>
          </p:cNvPicPr>
          <p:nvPr/>
        </p:nvPicPr>
        <p:blipFill>
          <a:blip r:embed="rId4"/>
          <a:stretch>
            <a:fillRect/>
          </a:stretch>
        </p:blipFill>
        <p:spPr>
          <a:xfrm>
            <a:off x="3143240" y="571480"/>
            <a:ext cx="2643206" cy="2505331"/>
          </a:xfrm>
          <a:prstGeom prst="rect">
            <a:avLst/>
          </a:prstGeom>
        </p:spPr>
      </p:pic>
      <p:pic>
        <p:nvPicPr>
          <p:cNvPr id="7" name="图片 6" descr="1484188221239.jpg"/>
          <p:cNvPicPr>
            <a:picLocks noChangeAspect="1"/>
          </p:cNvPicPr>
          <p:nvPr/>
        </p:nvPicPr>
        <p:blipFill>
          <a:blip r:embed="rId5"/>
          <a:stretch>
            <a:fillRect/>
          </a:stretch>
        </p:blipFill>
        <p:spPr>
          <a:xfrm>
            <a:off x="6143636" y="3286124"/>
            <a:ext cx="2713116" cy="2517772"/>
          </a:xfrm>
          <a:prstGeom prst="rect">
            <a:avLst/>
          </a:prstGeom>
        </p:spPr>
      </p:pic>
      <p:pic>
        <p:nvPicPr>
          <p:cNvPr id="8" name="图片 7" descr="1484188237385.jpg"/>
          <p:cNvPicPr>
            <a:picLocks noChangeAspect="1"/>
          </p:cNvPicPr>
          <p:nvPr/>
        </p:nvPicPr>
        <p:blipFill>
          <a:blip r:embed="rId6"/>
          <a:stretch>
            <a:fillRect/>
          </a:stretch>
        </p:blipFill>
        <p:spPr>
          <a:xfrm>
            <a:off x="3143240" y="3286124"/>
            <a:ext cx="2709844" cy="250033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8572528" cy="707886"/>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麦当劳服务创新</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
        <p:nvSpPr>
          <p:cNvPr id="11" name="文本框 15"/>
          <p:cNvSpPr>
            <a:spLocks noChangeArrowheads="1"/>
          </p:cNvSpPr>
          <p:nvPr/>
        </p:nvSpPr>
        <p:spPr bwMode="auto">
          <a:xfrm rot="19240574">
            <a:off x="6310219" y="1109795"/>
            <a:ext cx="2402805" cy="707886"/>
          </a:xfrm>
          <a:prstGeom prst="rect">
            <a:avLst/>
          </a:prstGeom>
          <a:noFill/>
          <a:ln w="9525">
            <a:noFill/>
            <a:miter lim="800000"/>
            <a:headEnd/>
            <a:tailEnd/>
          </a:ln>
        </p:spPr>
        <p:txBody>
          <a:bodyPr wrap="square">
            <a:spAutoFit/>
          </a:bodyPr>
          <a:lstStyle/>
          <a:p>
            <a:r>
              <a:rPr lang="zh-CN" altLang="en-US" sz="2000" b="1" dirty="0" smtClean="0">
                <a:solidFill>
                  <a:schemeClr val="bg1"/>
                </a:solidFill>
              </a:rPr>
              <a:t>高质量标准化</a:t>
            </a:r>
            <a:r>
              <a:rPr lang="en-US" sz="2000" b="1" dirty="0" smtClean="0">
                <a:solidFill>
                  <a:schemeClr val="bg1"/>
                </a:solidFill>
              </a:rPr>
              <a:t>QSCV</a:t>
            </a:r>
            <a:r>
              <a:rPr lang="zh-CN" altLang="en-US" sz="2000" b="1" dirty="0" smtClean="0">
                <a:solidFill>
                  <a:schemeClr val="bg1"/>
                </a:solidFill>
              </a:rPr>
              <a:t>服务理念保持不变。</a:t>
            </a:r>
            <a:endParaRPr lang="en-US" altLang="zh-CN" sz="2000" b="1" dirty="0">
              <a:solidFill>
                <a:schemeClr val="bg1"/>
              </a:solidFill>
              <a:latin typeface="微软雅黑" pitchFamily="34" charset="-122"/>
              <a:ea typeface="微软雅黑" pitchFamily="34" charset="-122"/>
              <a:sym typeface="微软雅黑" pitchFamily="34" charset="-122"/>
            </a:endParaRPr>
          </a:p>
        </p:txBody>
      </p:sp>
      <p:sp>
        <p:nvSpPr>
          <p:cNvPr id="15" name="文本框 19"/>
          <p:cNvSpPr>
            <a:spLocks noChangeArrowheads="1"/>
          </p:cNvSpPr>
          <p:nvPr/>
        </p:nvSpPr>
        <p:spPr bwMode="auto">
          <a:xfrm>
            <a:off x="1443039" y="2382838"/>
            <a:ext cx="1327150" cy="646112"/>
          </a:xfrm>
          <a:prstGeom prst="rect">
            <a:avLst/>
          </a:prstGeom>
          <a:noFill/>
          <a:ln w="9525">
            <a:noFill/>
            <a:miter lim="800000"/>
            <a:headEnd/>
            <a:tailEnd/>
          </a:ln>
        </p:spPr>
        <p:txBody>
          <a:bodyPr wrap="none">
            <a:spAutoFit/>
          </a:bodyPr>
          <a:lstStyle/>
          <a:p>
            <a:pPr eaLnBrk="1" hangingPunct="1">
              <a:buFont typeface="Arial" charset="0"/>
              <a:buNone/>
            </a:pPr>
            <a:r>
              <a:rPr lang="en-US" altLang="zh-CN" sz="3600" b="1">
                <a:solidFill>
                  <a:schemeClr val="bg1"/>
                </a:solidFill>
                <a:latin typeface="微软雅黑" pitchFamily="34" charset="-122"/>
                <a:ea typeface="微软雅黑" pitchFamily="34" charset="-122"/>
                <a:sym typeface="微软雅黑" pitchFamily="34" charset="-122"/>
              </a:rPr>
              <a:t>2012</a:t>
            </a:r>
            <a:endParaRPr lang="zh-CN" altLang="en-US" sz="3600" b="1">
              <a:solidFill>
                <a:schemeClr val="bg1"/>
              </a:solidFill>
              <a:latin typeface="微软雅黑" pitchFamily="34" charset="-122"/>
              <a:ea typeface="微软雅黑" pitchFamily="34" charset="-122"/>
              <a:sym typeface="微软雅黑" pitchFamily="34" charset="-122"/>
            </a:endParaRPr>
          </a:p>
        </p:txBody>
      </p:sp>
      <p:sp>
        <p:nvSpPr>
          <p:cNvPr id="17" name="文本框 21"/>
          <p:cNvSpPr>
            <a:spLocks noChangeArrowheads="1"/>
          </p:cNvSpPr>
          <p:nvPr/>
        </p:nvSpPr>
        <p:spPr bwMode="auto">
          <a:xfrm>
            <a:off x="5992843" y="2014538"/>
            <a:ext cx="1325563" cy="646112"/>
          </a:xfrm>
          <a:prstGeom prst="rect">
            <a:avLst/>
          </a:prstGeom>
          <a:noFill/>
          <a:ln w="9525">
            <a:noFill/>
            <a:miter lim="800000"/>
            <a:headEnd/>
            <a:tailEnd/>
          </a:ln>
        </p:spPr>
        <p:txBody>
          <a:bodyPr wrap="none">
            <a:spAutoFit/>
          </a:bodyPr>
          <a:lstStyle/>
          <a:p>
            <a:pPr eaLnBrk="1" hangingPunct="1">
              <a:buFont typeface="Arial" charset="0"/>
              <a:buNone/>
            </a:pPr>
            <a:r>
              <a:rPr lang="en-US" altLang="zh-CN" sz="3600" b="1" dirty="0">
                <a:solidFill>
                  <a:schemeClr val="bg1"/>
                </a:solidFill>
                <a:latin typeface="微软雅黑" pitchFamily="34" charset="-122"/>
                <a:ea typeface="微软雅黑" pitchFamily="34" charset="-122"/>
                <a:sym typeface="微软雅黑" pitchFamily="34" charset="-122"/>
              </a:rPr>
              <a:t>2014</a:t>
            </a:r>
            <a:endParaRPr lang="zh-CN" altLang="en-US" sz="3600" b="1" dirty="0">
              <a:solidFill>
                <a:schemeClr val="bg1"/>
              </a:solidFill>
              <a:latin typeface="微软雅黑" pitchFamily="34" charset="-122"/>
              <a:ea typeface="微软雅黑" pitchFamily="34" charset="-122"/>
              <a:sym typeface="微软雅黑" pitchFamily="34" charset="-122"/>
            </a:endParaRPr>
          </a:p>
        </p:txBody>
      </p:sp>
      <p:sp>
        <p:nvSpPr>
          <p:cNvPr id="32" name="任意多边形 10"/>
          <p:cNvSpPr>
            <a:spLocks noChangeArrowheads="1"/>
          </p:cNvSpPr>
          <p:nvPr/>
        </p:nvSpPr>
        <p:spPr bwMode="auto">
          <a:xfrm rot="14431848">
            <a:off x="24228" y="3591929"/>
            <a:ext cx="2047875" cy="1743075"/>
          </a:xfrm>
          <a:custGeom>
            <a:avLst/>
            <a:gdLst>
              <a:gd name="T0" fmla="*/ 1021459 w 2908954"/>
              <a:gd name="T1" fmla="*/ 0 h 2477358"/>
              <a:gd name="T2" fmla="*/ 1190779 w 2908954"/>
              <a:gd name="T3" fmla="*/ 70096 h 2477358"/>
              <a:gd name="T4" fmla="*/ 1215314 w 2908954"/>
              <a:gd name="T5" fmla="*/ 99817 h 2477358"/>
              <a:gd name="T6" fmla="*/ 1194938 w 2908954"/>
              <a:gd name="T7" fmla="*/ 64705 h 2477358"/>
              <a:gd name="T8" fmla="*/ 1194949 w 2908954"/>
              <a:gd name="T9" fmla="*/ 64715 h 2477358"/>
              <a:gd name="T10" fmla="*/ 2047875 w 2908954"/>
              <a:gd name="T11" fmla="*/ 1534467 h 2477358"/>
              <a:gd name="T12" fmla="*/ 1685357 w 2908954"/>
              <a:gd name="T13" fmla="*/ 1743075 h 2477358"/>
              <a:gd name="T14" fmla="*/ 1677813 w 2908954"/>
              <a:gd name="T15" fmla="*/ 1732991 h 2477358"/>
              <a:gd name="T16" fmla="*/ 1021464 w 2908954"/>
              <a:gd name="T17" fmla="*/ 1423629 h 2477358"/>
              <a:gd name="T18" fmla="*/ 365115 w 2908954"/>
              <a:gd name="T19" fmla="*/ 1732991 h 2477358"/>
              <a:gd name="T20" fmla="*/ 363517 w 2908954"/>
              <a:gd name="T21" fmla="*/ 1735128 h 2477358"/>
              <a:gd name="T22" fmla="*/ 0 w 2908954"/>
              <a:gd name="T23" fmla="*/ 1525945 h 2477358"/>
              <a:gd name="T24" fmla="*/ 827625 w 2908954"/>
              <a:gd name="T25" fmla="*/ 99792 h 2477358"/>
              <a:gd name="T26" fmla="*/ 852139 w 2908954"/>
              <a:gd name="T27" fmla="*/ 70096 h 2477358"/>
              <a:gd name="T28" fmla="*/ 1021459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FC000"/>
          </a:solidFill>
          <a:ln w="12700" cap="flat" cmpd="sng">
            <a:noFill/>
            <a:bevel/>
            <a:headEnd/>
            <a:tailEnd/>
          </a:ln>
        </p:spPr>
        <p:txBody>
          <a:bodyPr anchor="ctr"/>
          <a:lstStyle/>
          <a:p>
            <a:endParaRPr lang="zh-CN" altLang="en-US"/>
          </a:p>
        </p:txBody>
      </p:sp>
      <p:sp>
        <p:nvSpPr>
          <p:cNvPr id="33" name="任意多边形 11"/>
          <p:cNvSpPr>
            <a:spLocks noChangeArrowheads="1"/>
          </p:cNvSpPr>
          <p:nvPr/>
        </p:nvSpPr>
        <p:spPr bwMode="auto">
          <a:xfrm rot="7168152" flipH="1">
            <a:off x="2953185" y="3520491"/>
            <a:ext cx="2047875" cy="1743075"/>
          </a:xfrm>
          <a:custGeom>
            <a:avLst/>
            <a:gdLst>
              <a:gd name="T0" fmla="*/ 1021459 w 2908954"/>
              <a:gd name="T1" fmla="*/ 0 h 2477358"/>
              <a:gd name="T2" fmla="*/ 1190779 w 2908954"/>
              <a:gd name="T3" fmla="*/ 70096 h 2477358"/>
              <a:gd name="T4" fmla="*/ 1215314 w 2908954"/>
              <a:gd name="T5" fmla="*/ 99817 h 2477358"/>
              <a:gd name="T6" fmla="*/ 1194938 w 2908954"/>
              <a:gd name="T7" fmla="*/ 64705 h 2477358"/>
              <a:gd name="T8" fmla="*/ 1194949 w 2908954"/>
              <a:gd name="T9" fmla="*/ 64715 h 2477358"/>
              <a:gd name="T10" fmla="*/ 2047875 w 2908954"/>
              <a:gd name="T11" fmla="*/ 1534467 h 2477358"/>
              <a:gd name="T12" fmla="*/ 1685357 w 2908954"/>
              <a:gd name="T13" fmla="*/ 1743075 h 2477358"/>
              <a:gd name="T14" fmla="*/ 1677813 w 2908954"/>
              <a:gd name="T15" fmla="*/ 1732991 h 2477358"/>
              <a:gd name="T16" fmla="*/ 1021464 w 2908954"/>
              <a:gd name="T17" fmla="*/ 1423629 h 2477358"/>
              <a:gd name="T18" fmla="*/ 365115 w 2908954"/>
              <a:gd name="T19" fmla="*/ 1732991 h 2477358"/>
              <a:gd name="T20" fmla="*/ 363517 w 2908954"/>
              <a:gd name="T21" fmla="*/ 1735128 h 2477358"/>
              <a:gd name="T22" fmla="*/ 0 w 2908954"/>
              <a:gd name="T23" fmla="*/ 1525945 h 2477358"/>
              <a:gd name="T24" fmla="*/ 827625 w 2908954"/>
              <a:gd name="T25" fmla="*/ 99792 h 2477358"/>
              <a:gd name="T26" fmla="*/ 852139 w 2908954"/>
              <a:gd name="T27" fmla="*/ 70096 h 2477358"/>
              <a:gd name="T28" fmla="*/ 1021459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92D050"/>
          </a:solidFill>
          <a:ln w="12700" cap="flat" cmpd="sng">
            <a:noFill/>
            <a:bevel/>
            <a:headEnd/>
            <a:tailEnd/>
          </a:ln>
        </p:spPr>
        <p:txBody>
          <a:bodyPr anchor="ctr"/>
          <a:lstStyle/>
          <a:p>
            <a:endParaRPr lang="zh-CN" altLang="en-US"/>
          </a:p>
        </p:txBody>
      </p:sp>
      <p:sp>
        <p:nvSpPr>
          <p:cNvPr id="34" name="任意多边形 8"/>
          <p:cNvSpPr>
            <a:spLocks noChangeArrowheads="1"/>
          </p:cNvSpPr>
          <p:nvPr/>
        </p:nvSpPr>
        <p:spPr bwMode="auto">
          <a:xfrm>
            <a:off x="1500166" y="1071546"/>
            <a:ext cx="2046288" cy="1744662"/>
          </a:xfrm>
          <a:custGeom>
            <a:avLst/>
            <a:gdLst>
              <a:gd name="T0" fmla="*/ 1020668 w 2908954"/>
              <a:gd name="T1" fmla="*/ 0 h 2477358"/>
              <a:gd name="T2" fmla="*/ 1189856 w 2908954"/>
              <a:gd name="T3" fmla="*/ 70160 h 2477358"/>
              <a:gd name="T4" fmla="*/ 1214373 w 2908954"/>
              <a:gd name="T5" fmla="*/ 99908 h 2477358"/>
              <a:gd name="T6" fmla="*/ 1194012 w 2908954"/>
              <a:gd name="T7" fmla="*/ 64764 h 2477358"/>
              <a:gd name="T8" fmla="*/ 1194023 w 2908954"/>
              <a:gd name="T9" fmla="*/ 64773 h 2477358"/>
              <a:gd name="T10" fmla="*/ 2046288 w 2908954"/>
              <a:gd name="T11" fmla="*/ 1535865 h 2477358"/>
              <a:gd name="T12" fmla="*/ 1684051 w 2908954"/>
              <a:gd name="T13" fmla="*/ 1744662 h 2477358"/>
              <a:gd name="T14" fmla="*/ 1676512 w 2908954"/>
              <a:gd name="T15" fmla="*/ 1734569 h 2477358"/>
              <a:gd name="T16" fmla="*/ 1020672 w 2908954"/>
              <a:gd name="T17" fmla="*/ 1424925 h 2477358"/>
              <a:gd name="T18" fmla="*/ 364832 w 2908954"/>
              <a:gd name="T19" fmla="*/ 1734569 h 2477358"/>
              <a:gd name="T20" fmla="*/ 363235 w 2908954"/>
              <a:gd name="T21" fmla="*/ 1736708 h 2477358"/>
              <a:gd name="T22" fmla="*/ 0 w 2908954"/>
              <a:gd name="T23" fmla="*/ 1527335 h 2477358"/>
              <a:gd name="T24" fmla="*/ 826984 w 2908954"/>
              <a:gd name="T25" fmla="*/ 99883 h 2477358"/>
              <a:gd name="T26" fmla="*/ 851479 w 2908954"/>
              <a:gd name="T27" fmla="*/ 70160 h 2477358"/>
              <a:gd name="T28" fmla="*/ 1020668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chemeClr val="accent6">
              <a:lumMod val="75000"/>
            </a:schemeClr>
          </a:solidFill>
          <a:ln w="12700" cap="flat" cmpd="sng">
            <a:noFill/>
            <a:bevel/>
            <a:headEnd/>
            <a:tailEnd/>
          </a:ln>
        </p:spPr>
        <p:txBody>
          <a:bodyPr anchor="ctr"/>
          <a:lstStyle/>
          <a:p>
            <a:endParaRPr lang="zh-CN" altLang="en-US"/>
          </a:p>
        </p:txBody>
      </p:sp>
      <p:sp>
        <p:nvSpPr>
          <p:cNvPr id="35" name="椭圆 9"/>
          <p:cNvSpPr>
            <a:spLocks noChangeArrowheads="1"/>
          </p:cNvSpPr>
          <p:nvPr/>
        </p:nvSpPr>
        <p:spPr bwMode="auto">
          <a:xfrm>
            <a:off x="1571604" y="2714620"/>
            <a:ext cx="1857388" cy="1857388"/>
          </a:xfrm>
          <a:prstGeom prst="ellipse">
            <a:avLst/>
          </a:prstGeom>
          <a:blipFill>
            <a:blip r:embed="rId2"/>
            <a:stretch>
              <a:fillRect/>
            </a:stretch>
          </a:blipFill>
          <a:ln w="22225">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36" name="文本框 24"/>
          <p:cNvSpPr>
            <a:spLocks noChangeArrowheads="1"/>
          </p:cNvSpPr>
          <p:nvPr/>
        </p:nvSpPr>
        <p:spPr bwMode="auto">
          <a:xfrm>
            <a:off x="2143108" y="1643050"/>
            <a:ext cx="915987" cy="793750"/>
          </a:xfrm>
          <a:prstGeom prst="rect">
            <a:avLst/>
          </a:prstGeom>
          <a:noFill/>
          <a:ln w="9525">
            <a:noFill/>
            <a:miter lim="800000"/>
            <a:headEnd/>
            <a:tailEnd/>
          </a:ln>
        </p:spPr>
        <p:txBody>
          <a:bodyPr wrap="none">
            <a:spAutoFit/>
          </a:bodyPr>
          <a:lstStyle/>
          <a:p>
            <a:pPr eaLnBrk="1" hangingPunct="1">
              <a:buFont typeface="Arial" charset="0"/>
              <a:buNone/>
            </a:pPr>
            <a:r>
              <a:rPr lang="en-US" altLang="zh-CN" sz="4000" b="1" dirty="0">
                <a:solidFill>
                  <a:schemeClr val="bg1"/>
                </a:solidFill>
                <a:latin typeface="微软雅黑" pitchFamily="34" charset="-122"/>
                <a:ea typeface="微软雅黑" pitchFamily="34" charset="-122"/>
                <a:sym typeface="微软雅黑" pitchFamily="34" charset="-122"/>
              </a:rPr>
              <a:t>01</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
        <p:nvSpPr>
          <p:cNvPr id="37" name="文本框 25"/>
          <p:cNvSpPr>
            <a:spLocks noChangeArrowheads="1"/>
          </p:cNvSpPr>
          <p:nvPr/>
        </p:nvSpPr>
        <p:spPr bwMode="auto">
          <a:xfrm>
            <a:off x="642910" y="4071942"/>
            <a:ext cx="915988" cy="793750"/>
          </a:xfrm>
          <a:prstGeom prst="rect">
            <a:avLst/>
          </a:prstGeom>
          <a:noFill/>
          <a:ln w="9525">
            <a:noFill/>
            <a:miter lim="800000"/>
            <a:headEnd/>
            <a:tailEnd/>
          </a:ln>
        </p:spPr>
        <p:txBody>
          <a:bodyPr wrap="none">
            <a:spAutoFit/>
          </a:bodyPr>
          <a:lstStyle/>
          <a:p>
            <a:pPr eaLnBrk="1" hangingPunct="1">
              <a:buFont typeface="Arial" charset="0"/>
              <a:buNone/>
            </a:pPr>
            <a:r>
              <a:rPr lang="en-US" altLang="zh-CN" sz="4000" b="1" dirty="0">
                <a:solidFill>
                  <a:schemeClr val="bg1"/>
                </a:solidFill>
                <a:latin typeface="微软雅黑" pitchFamily="34" charset="-122"/>
                <a:ea typeface="微软雅黑" pitchFamily="34" charset="-122"/>
                <a:sym typeface="微软雅黑" pitchFamily="34" charset="-122"/>
              </a:rPr>
              <a:t>02</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
        <p:nvSpPr>
          <p:cNvPr id="38" name="文本框 26"/>
          <p:cNvSpPr>
            <a:spLocks noChangeArrowheads="1"/>
          </p:cNvSpPr>
          <p:nvPr/>
        </p:nvSpPr>
        <p:spPr bwMode="auto">
          <a:xfrm>
            <a:off x="3428992" y="4071942"/>
            <a:ext cx="915987" cy="793750"/>
          </a:xfrm>
          <a:prstGeom prst="rect">
            <a:avLst/>
          </a:prstGeom>
          <a:noFill/>
          <a:ln w="9525">
            <a:noFill/>
            <a:miter lim="800000"/>
            <a:headEnd/>
            <a:tailEnd/>
          </a:ln>
        </p:spPr>
        <p:txBody>
          <a:bodyPr wrap="none">
            <a:spAutoFit/>
          </a:bodyPr>
          <a:lstStyle/>
          <a:p>
            <a:pPr eaLnBrk="1" hangingPunct="1">
              <a:buFont typeface="Arial" charset="0"/>
              <a:buNone/>
            </a:pPr>
            <a:r>
              <a:rPr lang="en-US" altLang="zh-CN" sz="4000" b="1">
                <a:solidFill>
                  <a:schemeClr val="bg1"/>
                </a:solidFill>
                <a:latin typeface="微软雅黑" pitchFamily="34" charset="-122"/>
                <a:ea typeface="微软雅黑" pitchFamily="34" charset="-122"/>
                <a:sym typeface="微软雅黑" pitchFamily="34" charset="-122"/>
              </a:rPr>
              <a:t>03</a:t>
            </a:r>
            <a:endParaRPr lang="zh-CN" altLang="en-US" sz="4000" b="1">
              <a:solidFill>
                <a:schemeClr val="bg1"/>
              </a:solidFill>
              <a:latin typeface="微软雅黑" pitchFamily="34" charset="-122"/>
              <a:ea typeface="微软雅黑" pitchFamily="34" charset="-122"/>
              <a:sym typeface="微软雅黑" pitchFamily="34" charset="-122"/>
            </a:endParaRPr>
          </a:p>
        </p:txBody>
      </p:sp>
      <p:sp>
        <p:nvSpPr>
          <p:cNvPr id="39" name="椭圆 51"/>
          <p:cNvSpPr>
            <a:spLocks noChangeArrowheads="1"/>
          </p:cNvSpPr>
          <p:nvPr/>
        </p:nvSpPr>
        <p:spPr bwMode="auto">
          <a:xfrm>
            <a:off x="4643438" y="1000108"/>
            <a:ext cx="447675" cy="447675"/>
          </a:xfrm>
          <a:prstGeom prst="ellipse">
            <a:avLst/>
          </a:prstGeom>
          <a:solidFill>
            <a:srgbClr val="DD6909"/>
          </a:solid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40" name="椭圆 52"/>
          <p:cNvSpPr>
            <a:spLocks noChangeArrowheads="1"/>
          </p:cNvSpPr>
          <p:nvPr/>
        </p:nvSpPr>
        <p:spPr bwMode="auto">
          <a:xfrm>
            <a:off x="4714876" y="2928934"/>
            <a:ext cx="447675" cy="447675"/>
          </a:xfrm>
          <a:prstGeom prst="ellipse">
            <a:avLst/>
          </a:prstGeom>
          <a:solidFill>
            <a:srgbClr val="FFC000"/>
          </a:solid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41" name="椭圆 53"/>
          <p:cNvSpPr>
            <a:spLocks noChangeArrowheads="1"/>
          </p:cNvSpPr>
          <p:nvPr/>
        </p:nvSpPr>
        <p:spPr bwMode="auto">
          <a:xfrm>
            <a:off x="4786314" y="5143512"/>
            <a:ext cx="447675" cy="447675"/>
          </a:xfrm>
          <a:prstGeom prst="ellipse">
            <a:avLst/>
          </a:prstGeom>
          <a:solidFill>
            <a:srgbClr val="92D050"/>
          </a:solid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42" name="文本框 54"/>
          <p:cNvSpPr>
            <a:spLocks noChangeArrowheads="1"/>
          </p:cNvSpPr>
          <p:nvPr/>
        </p:nvSpPr>
        <p:spPr bwMode="auto">
          <a:xfrm>
            <a:off x="5214942" y="1000108"/>
            <a:ext cx="3500462" cy="1969770"/>
          </a:xfrm>
          <a:prstGeom prst="rect">
            <a:avLst/>
          </a:prstGeom>
          <a:noFill/>
          <a:ln w="9525">
            <a:noFill/>
            <a:miter lim="800000"/>
            <a:headEnd/>
            <a:tailEnd/>
          </a:ln>
        </p:spPr>
        <p:txBody>
          <a:bodyPr wrap="square">
            <a:spAutoFit/>
          </a:bodyPr>
          <a:lstStyle/>
          <a:p>
            <a:r>
              <a:rPr lang="zh-CN" altLang="en-US" sz="2400" b="1" dirty="0" smtClean="0">
                <a:solidFill>
                  <a:srgbClr val="DD6909"/>
                </a:solidFill>
                <a:latin typeface="Calibri" pitchFamily="34" charset="0"/>
                <a:sym typeface="Calibri" pitchFamily="34" charset="0"/>
              </a:rPr>
              <a:t>高质量标准化</a:t>
            </a:r>
            <a:r>
              <a:rPr lang="en-US" altLang="zh-CN" sz="2400" b="1" dirty="0" smtClean="0">
                <a:solidFill>
                  <a:srgbClr val="DD6909"/>
                </a:solidFill>
                <a:latin typeface="Calibri" pitchFamily="34" charset="0"/>
                <a:sym typeface="Calibri" pitchFamily="34" charset="0"/>
              </a:rPr>
              <a:t>QSCV </a:t>
            </a:r>
            <a:r>
              <a:rPr lang="zh-CN" altLang="en-US" sz="2400" b="1" dirty="0" smtClean="0">
                <a:solidFill>
                  <a:srgbClr val="DD6909"/>
                </a:solidFill>
                <a:latin typeface="Calibri" pitchFamily="34" charset="0"/>
                <a:sym typeface="Calibri" pitchFamily="34" charset="0"/>
              </a:rPr>
              <a:t>服务理念保持不变</a:t>
            </a:r>
            <a:endParaRPr lang="en-US" altLang="zh-CN" sz="2400" b="1" dirty="0">
              <a:solidFill>
                <a:srgbClr val="DD6909"/>
              </a:solidFill>
              <a:latin typeface="Calibri" pitchFamily="34" charset="0"/>
              <a:sym typeface="Calibri" pitchFamily="34" charset="0"/>
            </a:endParaRPr>
          </a:p>
          <a:p>
            <a:r>
              <a:rPr lang="zh-CN" altLang="en-US" sz="2000" dirty="0" smtClean="0"/>
              <a:t>    </a:t>
            </a:r>
            <a:r>
              <a:rPr lang="zh-CN" altLang="en-US" dirty="0" smtClean="0"/>
              <a:t>麦当劳要继续坚持其</a:t>
            </a:r>
            <a:r>
              <a:rPr lang="en-US" dirty="0" smtClean="0"/>
              <a:t>QSCV</a:t>
            </a:r>
            <a:r>
              <a:rPr lang="zh-CN" altLang="en-US" dirty="0" smtClean="0"/>
              <a:t>的服务理念，为顾客传递更加满意、更高价值，更高效率的精准的服务。</a:t>
            </a:r>
            <a:endParaRPr lang="en-US" altLang="zh-CN" dirty="0">
              <a:solidFill>
                <a:srgbClr val="000000"/>
              </a:solidFill>
              <a:latin typeface="微软雅黑" pitchFamily="34" charset="-122"/>
              <a:ea typeface="微软雅黑" pitchFamily="34" charset="-122"/>
              <a:sym typeface="微软雅黑" pitchFamily="34" charset="-122"/>
            </a:endParaRPr>
          </a:p>
        </p:txBody>
      </p:sp>
      <p:sp>
        <p:nvSpPr>
          <p:cNvPr id="43" name="文本框 55"/>
          <p:cNvSpPr>
            <a:spLocks noChangeArrowheads="1"/>
          </p:cNvSpPr>
          <p:nvPr/>
        </p:nvSpPr>
        <p:spPr bwMode="auto">
          <a:xfrm>
            <a:off x="5214942" y="2928934"/>
            <a:ext cx="3643306" cy="2123658"/>
          </a:xfrm>
          <a:prstGeom prst="rect">
            <a:avLst/>
          </a:prstGeom>
          <a:noFill/>
          <a:ln w="9525">
            <a:noFill/>
            <a:miter lim="800000"/>
            <a:headEnd/>
            <a:tailEnd/>
          </a:ln>
        </p:spPr>
        <p:txBody>
          <a:bodyPr wrap="square">
            <a:spAutoFit/>
          </a:bodyPr>
          <a:lstStyle/>
          <a:p>
            <a:pPr eaLnBrk="1" hangingPunct="1">
              <a:buFont typeface="Arial" charset="0"/>
              <a:buNone/>
            </a:pPr>
            <a:r>
              <a:rPr lang="zh-CN" altLang="en-US" sz="2400" b="1" dirty="0" smtClean="0">
                <a:solidFill>
                  <a:srgbClr val="FFC000"/>
                </a:solidFill>
                <a:latin typeface="Calibri" pitchFamily="34" charset="0"/>
                <a:sym typeface="Calibri" pitchFamily="34" charset="0"/>
              </a:rPr>
              <a:t>服务场景本土化创新</a:t>
            </a:r>
            <a:endParaRPr lang="en-US" altLang="zh-CN" sz="2400" b="1" dirty="0" smtClean="0">
              <a:solidFill>
                <a:srgbClr val="FFC000"/>
              </a:solidFill>
              <a:latin typeface="Calibri" pitchFamily="34" charset="0"/>
              <a:sym typeface="Calibri" pitchFamily="34" charset="0"/>
            </a:endParaRPr>
          </a:p>
          <a:p>
            <a:r>
              <a:rPr lang="zh-CN" altLang="en-US" dirty="0" smtClean="0"/>
              <a:t>    在服务场景布置中，麦当劳标准的周边条件和空间布局与功能要保持标准化，采用大玻璃，以暖色调为主，传递出开心快乐的和谐气氛</a:t>
            </a:r>
          </a:p>
          <a:p>
            <a:r>
              <a:rPr lang="zh-CN" altLang="en-US" dirty="0" smtClean="0"/>
              <a:t>同时，服务场景可以在店内设计中与中国本土文化相结合</a:t>
            </a:r>
            <a:endParaRPr lang="zh-CN" altLang="en-US" dirty="0"/>
          </a:p>
        </p:txBody>
      </p:sp>
      <p:sp>
        <p:nvSpPr>
          <p:cNvPr id="44" name="文本框 56"/>
          <p:cNvSpPr>
            <a:spLocks noChangeArrowheads="1"/>
          </p:cNvSpPr>
          <p:nvPr/>
        </p:nvSpPr>
        <p:spPr bwMode="auto">
          <a:xfrm>
            <a:off x="5286380" y="5143512"/>
            <a:ext cx="3643338" cy="1569660"/>
          </a:xfrm>
          <a:prstGeom prst="rect">
            <a:avLst/>
          </a:prstGeom>
          <a:noFill/>
          <a:ln w="9525">
            <a:noFill/>
            <a:miter lim="800000"/>
            <a:headEnd/>
            <a:tailEnd/>
          </a:ln>
        </p:spPr>
        <p:txBody>
          <a:bodyPr wrap="square">
            <a:spAutoFit/>
          </a:bodyPr>
          <a:lstStyle/>
          <a:p>
            <a:pPr eaLnBrk="1" hangingPunct="1">
              <a:buFont typeface="Arial" charset="0"/>
              <a:buNone/>
            </a:pPr>
            <a:r>
              <a:rPr lang="zh-CN" altLang="en-US" sz="2400" b="1" dirty="0" smtClean="0">
                <a:solidFill>
                  <a:srgbClr val="92D050"/>
                </a:solidFill>
                <a:latin typeface="Calibri" pitchFamily="34" charset="0"/>
                <a:sym typeface="Calibri" pitchFamily="34" charset="0"/>
              </a:rPr>
              <a:t>服务技术本土化创新</a:t>
            </a:r>
            <a:endParaRPr lang="en-US" altLang="zh-CN" sz="2400" b="1" dirty="0">
              <a:solidFill>
                <a:srgbClr val="92D050"/>
              </a:solidFill>
              <a:latin typeface="Calibri" pitchFamily="34" charset="0"/>
              <a:sym typeface="Calibri" pitchFamily="34" charset="0"/>
            </a:endParaRPr>
          </a:p>
          <a:p>
            <a:r>
              <a:rPr lang="zh-CN" altLang="en-US" dirty="0" smtClean="0"/>
              <a:t>  我们认为服务后台的技术应用的标准化与规模化是需要保留的。同时，也要针对中国消费者习惯进行服务创新</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484187997332.jpg"/>
          <p:cNvPicPr>
            <a:picLocks noChangeAspect="1"/>
          </p:cNvPicPr>
          <p:nvPr/>
        </p:nvPicPr>
        <p:blipFill>
          <a:blip r:embed="rId2"/>
          <a:stretch>
            <a:fillRect/>
          </a:stretch>
        </p:blipFill>
        <p:spPr>
          <a:xfrm>
            <a:off x="214282" y="285728"/>
            <a:ext cx="4286280" cy="3214710"/>
          </a:xfrm>
          <a:prstGeom prst="rect">
            <a:avLst/>
          </a:prstGeom>
        </p:spPr>
      </p:pic>
      <p:pic>
        <p:nvPicPr>
          <p:cNvPr id="5" name="图片 4" descr="20147211533577359588.jpg"/>
          <p:cNvPicPr>
            <a:picLocks noChangeAspect="1"/>
          </p:cNvPicPr>
          <p:nvPr/>
        </p:nvPicPr>
        <p:blipFill>
          <a:blip r:embed="rId3"/>
          <a:stretch>
            <a:fillRect/>
          </a:stretch>
        </p:blipFill>
        <p:spPr>
          <a:xfrm>
            <a:off x="4929190" y="357166"/>
            <a:ext cx="4000528" cy="3214710"/>
          </a:xfrm>
          <a:prstGeom prst="rect">
            <a:avLst/>
          </a:prstGeom>
        </p:spPr>
      </p:pic>
      <p:pic>
        <p:nvPicPr>
          <p:cNvPr id="6" name="图片 5" descr="timg.jpg"/>
          <p:cNvPicPr>
            <a:picLocks noChangeAspect="1"/>
          </p:cNvPicPr>
          <p:nvPr/>
        </p:nvPicPr>
        <p:blipFill>
          <a:blip r:embed="rId4"/>
          <a:stretch>
            <a:fillRect/>
          </a:stretch>
        </p:blipFill>
        <p:spPr>
          <a:xfrm>
            <a:off x="214282" y="3786190"/>
            <a:ext cx="4429156" cy="2857520"/>
          </a:xfrm>
          <a:prstGeom prst="rect">
            <a:avLst/>
          </a:prstGeom>
        </p:spPr>
      </p:pic>
      <p:pic>
        <p:nvPicPr>
          <p:cNvPr id="7" name="图片 6" descr="364787564.jpg"/>
          <p:cNvPicPr>
            <a:picLocks noChangeAspect="1"/>
          </p:cNvPicPr>
          <p:nvPr/>
        </p:nvPicPr>
        <p:blipFill>
          <a:blip r:embed="rId5"/>
          <a:stretch>
            <a:fillRect/>
          </a:stretch>
        </p:blipFill>
        <p:spPr>
          <a:xfrm>
            <a:off x="4929190" y="3786190"/>
            <a:ext cx="3995892" cy="2714644"/>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51"/>
          <p:cNvSpPr>
            <a:spLocks noChangeArrowheads="1"/>
          </p:cNvSpPr>
          <p:nvPr/>
        </p:nvSpPr>
        <p:spPr bwMode="auto">
          <a:xfrm>
            <a:off x="285720" y="214290"/>
            <a:ext cx="447675" cy="447675"/>
          </a:xfrm>
          <a:prstGeom prst="ellipse">
            <a:avLst/>
          </a:prstGeom>
          <a:solidFill>
            <a:srgbClr val="00B0F0"/>
          </a:solid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6" name="文本框 54"/>
          <p:cNvSpPr>
            <a:spLocks noChangeArrowheads="1"/>
          </p:cNvSpPr>
          <p:nvPr/>
        </p:nvSpPr>
        <p:spPr bwMode="auto">
          <a:xfrm>
            <a:off x="857224" y="142852"/>
            <a:ext cx="7358114" cy="1077218"/>
          </a:xfrm>
          <a:prstGeom prst="rect">
            <a:avLst/>
          </a:prstGeom>
          <a:noFill/>
          <a:ln w="9525">
            <a:noFill/>
            <a:miter lim="800000"/>
            <a:headEnd/>
            <a:tailEnd/>
          </a:ln>
        </p:spPr>
        <p:txBody>
          <a:bodyPr wrap="square">
            <a:spAutoFit/>
          </a:bodyPr>
          <a:lstStyle/>
          <a:p>
            <a:r>
              <a:rPr lang="zh-CN" altLang="en-US" sz="3200" b="1" dirty="0" smtClean="0">
                <a:solidFill>
                  <a:srgbClr val="00B0F0"/>
                </a:solidFill>
                <a:latin typeface="Calibri" pitchFamily="34" charset="0"/>
                <a:sym typeface="Calibri" pitchFamily="34" charset="0"/>
              </a:rPr>
              <a:t>取餐服务创新：从一站式到显示屏等号取餐</a:t>
            </a:r>
            <a:endParaRPr lang="en-US" altLang="zh-CN" sz="3200" b="1" dirty="0">
              <a:solidFill>
                <a:srgbClr val="00B0F0"/>
              </a:solidFill>
              <a:latin typeface="Calibri" pitchFamily="34" charset="0"/>
              <a:sym typeface="Calibri" pitchFamily="34" charset="0"/>
            </a:endParaRPr>
          </a:p>
        </p:txBody>
      </p:sp>
      <p:pic>
        <p:nvPicPr>
          <p:cNvPr id="7" name="图片 6" descr="QQ截图20170522171020.png"/>
          <p:cNvPicPr>
            <a:picLocks noChangeAspect="1"/>
          </p:cNvPicPr>
          <p:nvPr/>
        </p:nvPicPr>
        <p:blipFill>
          <a:blip r:embed="rId2"/>
          <a:stretch>
            <a:fillRect/>
          </a:stretch>
        </p:blipFill>
        <p:spPr>
          <a:xfrm>
            <a:off x="0" y="714356"/>
            <a:ext cx="8929718" cy="614364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a:spLocks noChangeArrowheads="1"/>
          </p:cNvSpPr>
          <p:nvPr/>
        </p:nvSpPr>
        <p:spPr bwMode="auto">
          <a:xfrm>
            <a:off x="2943237" y="3025780"/>
            <a:ext cx="1327150" cy="646112"/>
          </a:xfrm>
          <a:prstGeom prst="rect">
            <a:avLst/>
          </a:prstGeom>
          <a:noFill/>
          <a:ln w="9525">
            <a:noFill/>
            <a:miter lim="800000"/>
            <a:headEnd/>
            <a:tailEnd/>
          </a:ln>
        </p:spPr>
        <p:txBody>
          <a:bodyPr wrap="none">
            <a:spAutoFit/>
          </a:bodyPr>
          <a:lstStyle/>
          <a:p>
            <a:pPr eaLnBrk="1" hangingPunct="1">
              <a:buFont typeface="Arial" charset="0"/>
              <a:buNone/>
            </a:pPr>
            <a:r>
              <a:rPr lang="en-US" altLang="zh-CN" sz="3600" b="1">
                <a:solidFill>
                  <a:schemeClr val="bg1"/>
                </a:solidFill>
                <a:latin typeface="微软雅黑" pitchFamily="34" charset="-122"/>
                <a:ea typeface="微软雅黑" pitchFamily="34" charset="-122"/>
                <a:sym typeface="微软雅黑" pitchFamily="34" charset="-122"/>
              </a:rPr>
              <a:t>2012</a:t>
            </a:r>
            <a:endParaRPr lang="zh-CN" altLang="en-US" sz="3600" b="1">
              <a:solidFill>
                <a:schemeClr val="bg1"/>
              </a:solidFill>
              <a:latin typeface="微软雅黑" pitchFamily="34" charset="-122"/>
              <a:ea typeface="微软雅黑" pitchFamily="34" charset="-122"/>
              <a:sym typeface="微软雅黑" pitchFamily="34" charset="-122"/>
            </a:endParaRPr>
          </a:p>
        </p:txBody>
      </p:sp>
      <p:sp>
        <p:nvSpPr>
          <p:cNvPr id="38" name="文本框 26"/>
          <p:cNvSpPr>
            <a:spLocks noChangeArrowheads="1"/>
          </p:cNvSpPr>
          <p:nvPr/>
        </p:nvSpPr>
        <p:spPr bwMode="auto">
          <a:xfrm>
            <a:off x="4929190" y="4714884"/>
            <a:ext cx="915987" cy="793750"/>
          </a:xfrm>
          <a:prstGeom prst="rect">
            <a:avLst/>
          </a:prstGeom>
          <a:noFill/>
          <a:ln w="9525">
            <a:noFill/>
            <a:miter lim="800000"/>
            <a:headEnd/>
            <a:tailEnd/>
          </a:ln>
        </p:spPr>
        <p:txBody>
          <a:bodyPr wrap="none">
            <a:spAutoFit/>
          </a:bodyPr>
          <a:lstStyle/>
          <a:p>
            <a:pPr eaLnBrk="1" hangingPunct="1">
              <a:buFont typeface="Arial" charset="0"/>
              <a:buNone/>
            </a:pPr>
            <a:r>
              <a:rPr lang="en-US" altLang="zh-CN" sz="4000" b="1">
                <a:solidFill>
                  <a:schemeClr val="bg1"/>
                </a:solidFill>
                <a:latin typeface="微软雅黑" pitchFamily="34" charset="-122"/>
                <a:ea typeface="微软雅黑" pitchFamily="34" charset="-122"/>
                <a:sym typeface="微软雅黑" pitchFamily="34" charset="-122"/>
              </a:rPr>
              <a:t>03</a:t>
            </a:r>
            <a:endParaRPr lang="zh-CN" altLang="en-US" sz="4000" b="1">
              <a:solidFill>
                <a:schemeClr val="bg1"/>
              </a:solidFill>
              <a:latin typeface="微软雅黑" pitchFamily="34" charset="-122"/>
              <a:ea typeface="微软雅黑" pitchFamily="34" charset="-122"/>
              <a:sym typeface="微软雅黑" pitchFamily="34" charset="-122"/>
            </a:endParaRPr>
          </a:p>
        </p:txBody>
      </p:sp>
      <p:sp>
        <p:nvSpPr>
          <p:cNvPr id="22" name="矩形 13"/>
          <p:cNvSpPr>
            <a:spLocks noChangeArrowheads="1"/>
          </p:cNvSpPr>
          <p:nvPr/>
        </p:nvSpPr>
        <p:spPr bwMode="auto">
          <a:xfrm>
            <a:off x="1785918" y="1928802"/>
            <a:ext cx="982662" cy="982662"/>
          </a:xfrm>
          <a:prstGeom prst="rect">
            <a:avLst/>
          </a:prstGeom>
          <a:solidFill>
            <a:srgbClr val="FFC000"/>
          </a:solidFill>
          <a:ln w="12700">
            <a:noFill/>
            <a:bevel/>
            <a:headEnd/>
            <a:tailEnd/>
          </a:ln>
        </p:spPr>
        <p:txBody>
          <a:bodyPr anchor="ctr"/>
          <a:lstStyle/>
          <a:p>
            <a:pPr algn="ctr" eaLnBrk="1" hangingPunct="1">
              <a:buFont typeface="Arial" charset="0"/>
              <a:buNone/>
            </a:pPr>
            <a:r>
              <a:rPr lang="en-US" altLang="zh-CN" sz="4800" b="1" dirty="0" smtClean="0">
                <a:solidFill>
                  <a:srgbClr val="FFFFFF"/>
                </a:solidFill>
                <a:latin typeface="宋体" charset="-122"/>
                <a:sym typeface="宋体" charset="-122"/>
              </a:rPr>
              <a:t>1</a:t>
            </a:r>
            <a:endParaRPr lang="zh-CN" altLang="zh-CN" sz="4800" b="1" dirty="0">
              <a:solidFill>
                <a:srgbClr val="FFFFFF"/>
              </a:solidFill>
              <a:latin typeface="宋体" charset="-122"/>
              <a:sym typeface="宋体" charset="-122"/>
            </a:endParaRPr>
          </a:p>
        </p:txBody>
      </p:sp>
      <p:sp>
        <p:nvSpPr>
          <p:cNvPr id="23" name="矩形 14"/>
          <p:cNvSpPr>
            <a:spLocks noChangeArrowheads="1"/>
          </p:cNvSpPr>
          <p:nvPr/>
        </p:nvSpPr>
        <p:spPr bwMode="auto">
          <a:xfrm>
            <a:off x="1785918" y="3143248"/>
            <a:ext cx="982662" cy="982662"/>
          </a:xfrm>
          <a:prstGeom prst="rect">
            <a:avLst/>
          </a:prstGeom>
          <a:solidFill>
            <a:srgbClr val="92D050"/>
          </a:solidFill>
          <a:ln w="12700">
            <a:noFill/>
            <a:bevel/>
            <a:headEnd/>
            <a:tailEnd/>
          </a:ln>
        </p:spPr>
        <p:txBody>
          <a:bodyPr anchor="ctr"/>
          <a:lstStyle/>
          <a:p>
            <a:pPr algn="ctr" eaLnBrk="1" hangingPunct="1">
              <a:buFont typeface="Arial" charset="0"/>
              <a:buNone/>
            </a:pPr>
            <a:r>
              <a:rPr lang="en-US" altLang="zh-CN" sz="4800" b="1" dirty="0" smtClean="0">
                <a:solidFill>
                  <a:srgbClr val="FFFFFF"/>
                </a:solidFill>
                <a:latin typeface="宋体" charset="-122"/>
                <a:sym typeface="宋体" charset="-122"/>
              </a:rPr>
              <a:t>2</a:t>
            </a:r>
            <a:endParaRPr lang="zh-CN" altLang="zh-CN" sz="4800" b="1" dirty="0" smtClean="0">
              <a:solidFill>
                <a:srgbClr val="FFFFFF"/>
              </a:solidFill>
              <a:latin typeface="宋体" charset="-122"/>
              <a:sym typeface="宋体" charset="-122"/>
            </a:endParaRPr>
          </a:p>
        </p:txBody>
      </p:sp>
      <p:sp>
        <p:nvSpPr>
          <p:cNvPr id="24" name="矩形 15"/>
          <p:cNvSpPr>
            <a:spLocks noChangeArrowheads="1"/>
          </p:cNvSpPr>
          <p:nvPr/>
        </p:nvSpPr>
        <p:spPr bwMode="auto">
          <a:xfrm>
            <a:off x="1817677" y="4373552"/>
            <a:ext cx="982662" cy="982662"/>
          </a:xfrm>
          <a:prstGeom prst="rect">
            <a:avLst/>
          </a:prstGeom>
          <a:solidFill>
            <a:srgbClr val="00B0F0"/>
          </a:solidFill>
          <a:ln w="12700">
            <a:noFill/>
            <a:bevel/>
            <a:headEnd/>
            <a:tailEnd/>
          </a:ln>
        </p:spPr>
        <p:txBody>
          <a:bodyPr anchor="ctr"/>
          <a:lstStyle/>
          <a:p>
            <a:pPr algn="ctr" eaLnBrk="1" hangingPunct="1">
              <a:buFont typeface="Arial" charset="0"/>
              <a:buNone/>
            </a:pPr>
            <a:r>
              <a:rPr lang="en-US" altLang="zh-CN" sz="4800" b="1" dirty="0" smtClean="0">
                <a:solidFill>
                  <a:srgbClr val="FFFFFF"/>
                </a:solidFill>
                <a:latin typeface="宋体" charset="-122"/>
                <a:sym typeface="宋体" charset="-122"/>
              </a:rPr>
              <a:t>3</a:t>
            </a:r>
            <a:endParaRPr lang="zh-CN" altLang="zh-CN" sz="4800" b="1" dirty="0" smtClean="0">
              <a:solidFill>
                <a:srgbClr val="FFFFFF"/>
              </a:solidFill>
              <a:latin typeface="宋体" charset="-122"/>
              <a:sym typeface="宋体" charset="-122"/>
            </a:endParaRPr>
          </a:p>
        </p:txBody>
      </p:sp>
      <p:sp>
        <p:nvSpPr>
          <p:cNvPr id="26" name="矩形 17"/>
          <p:cNvSpPr>
            <a:spLocks noChangeArrowheads="1"/>
          </p:cNvSpPr>
          <p:nvPr/>
        </p:nvSpPr>
        <p:spPr bwMode="auto">
          <a:xfrm>
            <a:off x="3071802" y="1928802"/>
            <a:ext cx="4165600" cy="982662"/>
          </a:xfrm>
          <a:prstGeom prst="rect">
            <a:avLst/>
          </a:prstGeom>
          <a:solidFill>
            <a:srgbClr val="FFC000"/>
          </a:solid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27" name="矩形 18"/>
          <p:cNvSpPr>
            <a:spLocks noChangeArrowheads="1"/>
          </p:cNvSpPr>
          <p:nvPr/>
        </p:nvSpPr>
        <p:spPr bwMode="auto">
          <a:xfrm>
            <a:off x="3079739" y="3151177"/>
            <a:ext cx="4165600" cy="982662"/>
          </a:xfrm>
          <a:prstGeom prst="rect">
            <a:avLst/>
          </a:prstGeom>
          <a:solidFill>
            <a:srgbClr val="92D050"/>
          </a:solid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28" name="矩形 19"/>
          <p:cNvSpPr>
            <a:spLocks noChangeArrowheads="1"/>
          </p:cNvSpPr>
          <p:nvPr/>
        </p:nvSpPr>
        <p:spPr bwMode="auto">
          <a:xfrm>
            <a:off x="3079739" y="4373552"/>
            <a:ext cx="4165600" cy="982662"/>
          </a:xfrm>
          <a:prstGeom prst="rect">
            <a:avLst/>
          </a:prstGeom>
          <a:solidFill>
            <a:srgbClr val="00B0F0"/>
          </a:solid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47" name="文本框 25"/>
          <p:cNvSpPr>
            <a:spLocks noChangeArrowheads="1"/>
          </p:cNvSpPr>
          <p:nvPr/>
        </p:nvSpPr>
        <p:spPr bwMode="auto">
          <a:xfrm flipH="1">
            <a:off x="3357554" y="2071678"/>
            <a:ext cx="3513165" cy="707886"/>
          </a:xfrm>
          <a:prstGeom prst="rect">
            <a:avLst/>
          </a:prstGeom>
          <a:noFill/>
          <a:ln w="9525">
            <a:noFill/>
            <a:miter lim="800000"/>
            <a:headEnd/>
            <a:tailEnd/>
          </a:ln>
        </p:spPr>
        <p:txBody>
          <a:bodyPr wrap="square">
            <a:spAutoFit/>
          </a:bodyPr>
          <a:lstStyle/>
          <a:p>
            <a:r>
              <a:rPr lang="zh-CN" altLang="en-US" sz="2000" b="1" dirty="0" smtClean="0">
                <a:solidFill>
                  <a:schemeClr val="bg1"/>
                </a:solidFill>
              </a:rPr>
              <a:t>顾客排队点餐时间大大缩短，提升服务体验和服务满意</a:t>
            </a:r>
            <a:endParaRPr lang="en-US" altLang="zh-CN" sz="2000" b="1" dirty="0">
              <a:solidFill>
                <a:schemeClr val="bg1"/>
              </a:solidFill>
              <a:latin typeface="微软雅黑" pitchFamily="34" charset="-122"/>
              <a:ea typeface="微软雅黑" pitchFamily="34" charset="-122"/>
              <a:sym typeface="微软雅黑" pitchFamily="34" charset="-122"/>
            </a:endParaRPr>
          </a:p>
        </p:txBody>
      </p:sp>
      <p:sp>
        <p:nvSpPr>
          <p:cNvPr id="48" name="文本框 26"/>
          <p:cNvSpPr>
            <a:spLocks noChangeArrowheads="1"/>
          </p:cNvSpPr>
          <p:nvPr/>
        </p:nvSpPr>
        <p:spPr bwMode="auto">
          <a:xfrm flipH="1">
            <a:off x="3357554" y="3500438"/>
            <a:ext cx="3518912" cy="400110"/>
          </a:xfrm>
          <a:prstGeom prst="rect">
            <a:avLst/>
          </a:prstGeom>
          <a:noFill/>
          <a:ln w="9525">
            <a:noFill/>
            <a:miter lim="800000"/>
            <a:headEnd/>
            <a:tailEnd/>
          </a:ln>
        </p:spPr>
        <p:txBody>
          <a:bodyPr wrap="none">
            <a:spAutoFit/>
          </a:bodyPr>
          <a:lstStyle/>
          <a:p>
            <a:r>
              <a:rPr lang="zh-CN" altLang="en-US" sz="2000" b="1" dirty="0" smtClean="0">
                <a:solidFill>
                  <a:schemeClr val="bg1"/>
                </a:solidFill>
              </a:rPr>
              <a:t>加快配餐速度，提升服务效率</a:t>
            </a:r>
            <a:endParaRPr lang="en-US" altLang="zh-CN" sz="2000" b="1" dirty="0">
              <a:solidFill>
                <a:schemeClr val="bg1"/>
              </a:solidFill>
              <a:latin typeface="微软雅黑" pitchFamily="34" charset="-122"/>
              <a:ea typeface="微软雅黑" pitchFamily="34" charset="-122"/>
              <a:sym typeface="微软雅黑" pitchFamily="34" charset="-122"/>
            </a:endParaRPr>
          </a:p>
        </p:txBody>
      </p:sp>
      <p:sp>
        <p:nvSpPr>
          <p:cNvPr id="49" name="文本框 27"/>
          <p:cNvSpPr>
            <a:spLocks noChangeArrowheads="1"/>
          </p:cNvSpPr>
          <p:nvPr/>
        </p:nvSpPr>
        <p:spPr bwMode="auto">
          <a:xfrm flipH="1">
            <a:off x="3214678" y="4357694"/>
            <a:ext cx="4000527" cy="1015663"/>
          </a:xfrm>
          <a:prstGeom prst="rect">
            <a:avLst/>
          </a:prstGeom>
          <a:noFill/>
          <a:ln w="9525">
            <a:noFill/>
            <a:miter lim="800000"/>
            <a:headEnd/>
            <a:tailEnd/>
          </a:ln>
        </p:spPr>
        <p:txBody>
          <a:bodyPr wrap="square">
            <a:spAutoFit/>
          </a:bodyPr>
          <a:lstStyle/>
          <a:p>
            <a:r>
              <a:rPr lang="zh-CN" altLang="en-US" sz="2000" b="1" dirty="0" smtClean="0">
                <a:solidFill>
                  <a:schemeClr val="bg1"/>
                </a:solidFill>
              </a:rPr>
              <a:t>前台和后台紧密配合，在控制产品质量标准的前提下为顾客提供更加便捷的服务</a:t>
            </a:r>
            <a:endParaRPr lang="en-US" altLang="zh-CN" sz="2000" b="1" dirty="0">
              <a:solidFill>
                <a:schemeClr val="bg1"/>
              </a:solidFill>
              <a:latin typeface="微软雅黑" pitchFamily="34" charset="-122"/>
              <a:ea typeface="微软雅黑" pitchFamily="34" charset="-122"/>
              <a:sym typeface="微软雅黑" pitchFamily="34" charset="-122"/>
            </a:endParaRPr>
          </a:p>
        </p:txBody>
      </p:sp>
      <p:sp>
        <p:nvSpPr>
          <p:cNvPr id="51" name="椭圆 51"/>
          <p:cNvSpPr>
            <a:spLocks noChangeArrowheads="1"/>
          </p:cNvSpPr>
          <p:nvPr/>
        </p:nvSpPr>
        <p:spPr bwMode="auto">
          <a:xfrm>
            <a:off x="214282" y="571480"/>
            <a:ext cx="447675" cy="447675"/>
          </a:xfrm>
          <a:prstGeom prst="ellipse">
            <a:avLst/>
          </a:prstGeom>
          <a:solidFill>
            <a:srgbClr val="00B0F0"/>
          </a:solidFill>
          <a:ln w="12700">
            <a:noFill/>
            <a:bevel/>
            <a:headEnd/>
            <a:tailEnd/>
          </a:ln>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52" name="文本框 54"/>
          <p:cNvSpPr>
            <a:spLocks noChangeArrowheads="1"/>
          </p:cNvSpPr>
          <p:nvPr/>
        </p:nvSpPr>
        <p:spPr bwMode="auto">
          <a:xfrm>
            <a:off x="785786" y="571480"/>
            <a:ext cx="8072494" cy="584775"/>
          </a:xfrm>
          <a:prstGeom prst="rect">
            <a:avLst/>
          </a:prstGeom>
          <a:noFill/>
          <a:ln w="9525">
            <a:noFill/>
            <a:miter lim="800000"/>
            <a:headEnd/>
            <a:tailEnd/>
          </a:ln>
        </p:spPr>
        <p:txBody>
          <a:bodyPr wrap="square">
            <a:spAutoFit/>
          </a:bodyPr>
          <a:lstStyle/>
          <a:p>
            <a:r>
              <a:rPr lang="zh-CN" altLang="en-US" sz="3200" b="1" dirty="0" smtClean="0">
                <a:solidFill>
                  <a:srgbClr val="00B0F0"/>
                </a:solidFill>
                <a:latin typeface="Calibri" pitchFamily="34" charset="0"/>
                <a:sym typeface="Calibri" pitchFamily="34" charset="0"/>
              </a:rPr>
              <a:t>取餐服务创新：从一站式到显示屏等号取餐</a:t>
            </a:r>
            <a:endParaRPr lang="en-US" altLang="zh-CN" sz="3200" b="1" dirty="0">
              <a:solidFill>
                <a:srgbClr val="00B0F0"/>
              </a:solidFill>
              <a:latin typeface="Calibri" pitchFamily="34" charset="0"/>
              <a:sym typeface="Calibri"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201511082117468130_640_0.jpg"/>
          <p:cNvPicPr>
            <a:picLocks noChangeAspect="1"/>
          </p:cNvPicPr>
          <p:nvPr/>
        </p:nvPicPr>
        <p:blipFill>
          <a:blip r:embed="rId3"/>
          <a:stretch>
            <a:fillRect/>
          </a:stretch>
        </p:blipFill>
        <p:spPr>
          <a:xfrm>
            <a:off x="0" y="1571612"/>
            <a:ext cx="4286216" cy="4071966"/>
          </a:xfrm>
          <a:prstGeom prst="ellipse">
            <a:avLst/>
          </a:prstGeom>
          <a:ln>
            <a:noFill/>
          </a:ln>
          <a:effectLst>
            <a:softEdge rad="112500"/>
          </a:effectLst>
        </p:spPr>
      </p:pic>
      <p:sp>
        <p:nvSpPr>
          <p:cNvPr id="10" name="椭圆形标注 9"/>
          <p:cNvSpPr/>
          <p:nvPr/>
        </p:nvSpPr>
        <p:spPr>
          <a:xfrm>
            <a:off x="4643438" y="500042"/>
            <a:ext cx="4286312" cy="4500594"/>
          </a:xfrm>
          <a:prstGeom prst="wedgeEllipseCallout">
            <a:avLst>
              <a:gd name="adj1" fmla="val -77351"/>
              <a:gd name="adj2" fmla="val 16877"/>
            </a:avLst>
          </a:prstGeom>
          <a:solidFill>
            <a:srgbClr val="FFC000">
              <a:alpha val="53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b="1" dirty="0" smtClean="0"/>
              <a:t>    </a:t>
            </a:r>
            <a:r>
              <a:rPr lang="zh-CN" altLang="en-US" b="1" dirty="0" smtClean="0">
                <a:solidFill>
                  <a:schemeClr val="accent6">
                    <a:lumMod val="50000"/>
                  </a:schemeClr>
                </a:solidFill>
              </a:rPr>
              <a:t>梁女士拉着</a:t>
            </a:r>
            <a:r>
              <a:rPr lang="en-US" altLang="zh-CN" b="1" dirty="0" smtClean="0">
                <a:solidFill>
                  <a:schemeClr val="accent6">
                    <a:lumMod val="50000"/>
                  </a:schemeClr>
                </a:solidFill>
              </a:rPr>
              <a:t>5</a:t>
            </a:r>
            <a:r>
              <a:rPr lang="zh-CN" altLang="en-US" b="1" dirty="0" smtClean="0">
                <a:solidFill>
                  <a:schemeClr val="accent6">
                    <a:lumMod val="50000"/>
                  </a:schemeClr>
                </a:solidFill>
              </a:rPr>
              <a:t>岁女儿的手</a:t>
            </a:r>
            <a:endParaRPr lang="en-US" altLang="zh-CN" b="1" dirty="0" smtClean="0">
              <a:solidFill>
                <a:schemeClr val="accent6">
                  <a:lumMod val="50000"/>
                </a:schemeClr>
              </a:solidFill>
            </a:endParaRPr>
          </a:p>
          <a:p>
            <a:r>
              <a:rPr lang="zh-CN" altLang="en-US" b="1" dirty="0" smtClean="0">
                <a:solidFill>
                  <a:schemeClr val="accent6">
                    <a:lumMod val="50000"/>
                  </a:schemeClr>
                </a:solidFill>
              </a:rPr>
              <a:t>迈出了车门。正要走进超市，孩子突然说“我要吃麦当劳！”梁女士下意识地看了一下表，现在还不到</a:t>
            </a:r>
            <a:r>
              <a:rPr lang="en-US" altLang="zh-CN" b="1" dirty="0" smtClean="0">
                <a:solidFill>
                  <a:schemeClr val="accent6">
                    <a:lumMod val="50000"/>
                  </a:schemeClr>
                </a:solidFill>
              </a:rPr>
              <a:t>11</a:t>
            </a:r>
            <a:r>
              <a:rPr lang="zh-CN" altLang="en-US" b="1" dirty="0" smtClean="0">
                <a:solidFill>
                  <a:schemeClr val="accent6">
                    <a:lumMod val="50000"/>
                  </a:schemeClr>
                </a:solidFill>
              </a:rPr>
              <a:t>点钟。不到吃午餐的时间呀。顺着女儿手指的方向，梁女士看到了麦当劳标志性的黄金双拱门标志。这时，梁女士明白了，孩子一定是回忆起了上次在麦当劳儿童乐园的愉快经历。 </a:t>
            </a:r>
            <a:endParaRPr lang="zh-CN" altLang="en-US" b="1"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4282" y="214290"/>
            <a:ext cx="8572528" cy="707886"/>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麦当劳经营模式本土化</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
        <p:nvSpPr>
          <p:cNvPr id="11" name="任意多边形 18"/>
          <p:cNvSpPr>
            <a:spLocks noChangeArrowheads="1"/>
          </p:cNvSpPr>
          <p:nvPr/>
        </p:nvSpPr>
        <p:spPr bwMode="auto">
          <a:xfrm rot="1877475">
            <a:off x="182960" y="1040751"/>
            <a:ext cx="2127250" cy="2125663"/>
          </a:xfrm>
          <a:custGeom>
            <a:avLst/>
            <a:gdLst>
              <a:gd name="T0" fmla="*/ 0 w 3340100"/>
              <a:gd name="T1" fmla="*/ 0 h 3340100"/>
              <a:gd name="T2" fmla="*/ 3340100 w 3340100"/>
              <a:gd name="T3" fmla="*/ 3340100 h 3340100"/>
            </a:gdLst>
            <a:ahLst/>
            <a:cxnLst>
              <a:cxn ang="0">
                <a:pos x="498475" y="1670050"/>
              </a:cxn>
              <a:cxn ang="0">
                <a:pos x="2841625" y="1670050"/>
              </a:cxn>
              <a:cxn ang="0">
                <a:pos x="1670050" y="0"/>
              </a:cxn>
              <a:cxn ang="0">
                <a:pos x="1859784" y="196816"/>
              </a:cxn>
              <a:cxn ang="0">
                <a:pos x="2059006" y="235975"/>
              </a:cxn>
              <a:cxn ang="0">
                <a:pos x="2320109" y="131241"/>
              </a:cxn>
              <a:cxn ang="0">
                <a:pos x="2408748" y="378280"/>
              </a:cxn>
              <a:cxn ang="0">
                <a:pos x="2581052" y="493168"/>
              </a:cxn>
              <a:cxn ang="0">
                <a:pos x="2850954" y="489147"/>
              </a:cxn>
              <a:cxn ang="0">
                <a:pos x="2847600" y="756729"/>
              </a:cxn>
              <a:cxn ang="0">
                <a:pos x="2965835" y="931807"/>
              </a:cxn>
              <a:cxn ang="0">
                <a:pos x="3208859" y="1019991"/>
              </a:cxn>
              <a:cxn ang="0">
                <a:pos x="3109474" y="1274380"/>
              </a:cxn>
              <a:cxn ang="0">
                <a:pos x="3152100" y="1485194"/>
              </a:cxn>
              <a:cxn ang="0">
                <a:pos x="3340100" y="1670050"/>
              </a:cxn>
              <a:cxn ang="0">
                <a:pos x="3153687" y="1854028"/>
              </a:cxn>
              <a:cxn ang="0">
                <a:pos x="3111325" y="2068045"/>
              </a:cxn>
              <a:cxn ang="0">
                <a:pos x="3208859" y="2320109"/>
              </a:cxn>
              <a:cxn ang="0">
                <a:pos x="2972048" y="2407590"/>
              </a:cxn>
              <a:cxn ang="0">
                <a:pos x="2849578" y="2590250"/>
              </a:cxn>
              <a:cxn ang="0">
                <a:pos x="2850954" y="2850954"/>
              </a:cxn>
              <a:cxn ang="0">
                <a:pos x="2590250" y="2849578"/>
              </a:cxn>
              <a:cxn ang="0">
                <a:pos x="2407590" y="2972048"/>
              </a:cxn>
              <a:cxn ang="0">
                <a:pos x="2320109" y="3208859"/>
              </a:cxn>
              <a:cxn ang="0">
                <a:pos x="2068045" y="3111325"/>
              </a:cxn>
              <a:cxn ang="0">
                <a:pos x="1854028" y="3153687"/>
              </a:cxn>
              <a:cxn ang="0">
                <a:pos x="1670050" y="3340100"/>
              </a:cxn>
              <a:cxn ang="0">
                <a:pos x="1485194" y="3152100"/>
              </a:cxn>
              <a:cxn ang="0">
                <a:pos x="1274380" y="3109474"/>
              </a:cxn>
              <a:cxn ang="0">
                <a:pos x="1019991" y="3208859"/>
              </a:cxn>
              <a:cxn ang="0">
                <a:pos x="931807" y="2965835"/>
              </a:cxn>
              <a:cxn ang="0">
                <a:pos x="756729" y="2847600"/>
              </a:cxn>
              <a:cxn ang="0">
                <a:pos x="489147" y="2850954"/>
              </a:cxn>
              <a:cxn ang="0">
                <a:pos x="493168" y="2581052"/>
              </a:cxn>
              <a:cxn ang="0">
                <a:pos x="378280" y="2408748"/>
              </a:cxn>
              <a:cxn ang="0">
                <a:pos x="131241" y="2320109"/>
              </a:cxn>
              <a:cxn ang="0">
                <a:pos x="235976" y="2059006"/>
              </a:cxn>
              <a:cxn ang="0">
                <a:pos x="196816" y="1859784"/>
              </a:cxn>
              <a:cxn ang="0">
                <a:pos x="0" y="1670050"/>
              </a:cxn>
              <a:cxn ang="0">
                <a:pos x="198403" y="1479437"/>
              </a:cxn>
              <a:cxn ang="0">
                <a:pos x="237827" y="1283418"/>
              </a:cxn>
              <a:cxn ang="0">
                <a:pos x="131241" y="1019991"/>
              </a:cxn>
              <a:cxn ang="0">
                <a:pos x="384493" y="930649"/>
              </a:cxn>
              <a:cxn ang="0">
                <a:pos x="495146" y="765928"/>
              </a:cxn>
              <a:cxn ang="0">
                <a:pos x="489147" y="489147"/>
              </a:cxn>
              <a:cxn ang="0">
                <a:pos x="765928" y="495146"/>
              </a:cxn>
              <a:cxn ang="0">
                <a:pos x="930649" y="384493"/>
              </a:cxn>
              <a:cxn ang="0">
                <a:pos x="1019991" y="131241"/>
              </a:cxn>
              <a:cxn ang="0">
                <a:pos x="1283418" y="237827"/>
              </a:cxn>
              <a:cxn ang="0">
                <a:pos x="1479437" y="198403"/>
              </a:cxn>
              <a:cxn ang="0">
                <a:pos x="1670050" y="0"/>
              </a:cxn>
            </a:cxnLst>
            <a:rect l="T0" t="T1" r="T2" b="T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6C5B7B"/>
          </a:solidFill>
          <a:ln w="12700" cap="flat" cmpd="sng">
            <a:noFill/>
            <a:bevel/>
            <a:headEnd/>
            <a:tailEnd/>
          </a:ln>
        </p:spPr>
        <p:txBody>
          <a:bodyPr anchor="ctr"/>
          <a:lstStyle/>
          <a:p>
            <a:endParaRPr lang="zh-CN" altLang="en-US"/>
          </a:p>
        </p:txBody>
      </p:sp>
      <p:sp>
        <p:nvSpPr>
          <p:cNvPr id="12" name="文本框 19"/>
          <p:cNvSpPr>
            <a:spLocks noChangeArrowheads="1"/>
          </p:cNvSpPr>
          <p:nvPr/>
        </p:nvSpPr>
        <p:spPr bwMode="auto">
          <a:xfrm>
            <a:off x="584603" y="1750355"/>
            <a:ext cx="1407758" cy="707886"/>
          </a:xfrm>
          <a:prstGeom prst="rect">
            <a:avLst/>
          </a:prstGeom>
          <a:noFill/>
          <a:ln w="9525">
            <a:noFill/>
            <a:miter lim="800000"/>
            <a:headEnd/>
            <a:tailEnd/>
          </a:ln>
        </p:spPr>
        <p:txBody>
          <a:bodyPr wrap="none">
            <a:spAutoFit/>
          </a:bodyPr>
          <a:lstStyle/>
          <a:p>
            <a:pPr algn="ctr"/>
            <a:r>
              <a:rPr lang="en-US" altLang="zh-CN" sz="2000" b="1" dirty="0" smtClean="0">
                <a:solidFill>
                  <a:sysClr val="windowText" lastClr="000000"/>
                </a:solidFill>
              </a:rPr>
              <a:t>2013</a:t>
            </a:r>
            <a:r>
              <a:rPr lang="zh-CN" altLang="en-US" sz="2000" b="1" dirty="0" smtClean="0">
                <a:solidFill>
                  <a:sysClr val="windowText" lastClr="000000"/>
                </a:solidFill>
              </a:rPr>
              <a:t>年</a:t>
            </a:r>
            <a:endParaRPr lang="en-US" altLang="zh-CN" sz="2000" b="1" dirty="0" smtClean="0">
              <a:solidFill>
                <a:sysClr val="windowText" lastClr="000000"/>
              </a:solidFill>
            </a:endParaRPr>
          </a:p>
          <a:p>
            <a:pPr algn="ctr"/>
            <a:r>
              <a:rPr lang="en-US" altLang="zh-CN" sz="2000" b="1" dirty="0" smtClean="0">
                <a:solidFill>
                  <a:sysClr val="windowText" lastClr="000000"/>
                </a:solidFill>
              </a:rPr>
              <a:t>32.9</a:t>
            </a:r>
            <a:r>
              <a:rPr lang="zh-CN" altLang="en-US" sz="2000" b="1" dirty="0" smtClean="0">
                <a:solidFill>
                  <a:sysClr val="windowText" lastClr="000000"/>
                </a:solidFill>
              </a:rPr>
              <a:t>亿美元</a:t>
            </a:r>
            <a:endParaRPr lang="zh-CN" altLang="en-US" sz="2000" b="1" dirty="0">
              <a:solidFill>
                <a:sysClr val="windowText" lastClr="000000"/>
              </a:solidFill>
            </a:endParaRPr>
          </a:p>
        </p:txBody>
      </p:sp>
      <p:sp>
        <p:nvSpPr>
          <p:cNvPr id="13" name="任意多边形 15"/>
          <p:cNvSpPr>
            <a:spLocks noChangeArrowheads="1"/>
          </p:cNvSpPr>
          <p:nvPr/>
        </p:nvSpPr>
        <p:spPr bwMode="auto">
          <a:xfrm rot="2535249">
            <a:off x="3709988" y="2972971"/>
            <a:ext cx="1975511" cy="2024096"/>
          </a:xfrm>
          <a:custGeom>
            <a:avLst/>
            <a:gdLst>
              <a:gd name="T0" fmla="*/ 0 w 3340100"/>
              <a:gd name="T1" fmla="*/ 0 h 3340100"/>
              <a:gd name="T2" fmla="*/ 3340100 w 3340100"/>
              <a:gd name="T3" fmla="*/ 3340100 h 3340100"/>
            </a:gdLst>
            <a:ahLst/>
            <a:cxnLst>
              <a:cxn ang="0">
                <a:pos x="498475" y="1670050"/>
              </a:cxn>
              <a:cxn ang="0">
                <a:pos x="2841625" y="1670050"/>
              </a:cxn>
              <a:cxn ang="0">
                <a:pos x="1670050" y="0"/>
              </a:cxn>
              <a:cxn ang="0">
                <a:pos x="1859784" y="196816"/>
              </a:cxn>
              <a:cxn ang="0">
                <a:pos x="2059006" y="235975"/>
              </a:cxn>
              <a:cxn ang="0">
                <a:pos x="2320109" y="131241"/>
              </a:cxn>
              <a:cxn ang="0">
                <a:pos x="2408748" y="378280"/>
              </a:cxn>
              <a:cxn ang="0">
                <a:pos x="2581052" y="493168"/>
              </a:cxn>
              <a:cxn ang="0">
                <a:pos x="2850954" y="489147"/>
              </a:cxn>
              <a:cxn ang="0">
                <a:pos x="2847600" y="756729"/>
              </a:cxn>
              <a:cxn ang="0">
                <a:pos x="2965835" y="931807"/>
              </a:cxn>
              <a:cxn ang="0">
                <a:pos x="3208859" y="1019991"/>
              </a:cxn>
              <a:cxn ang="0">
                <a:pos x="3109474" y="1274380"/>
              </a:cxn>
              <a:cxn ang="0">
                <a:pos x="3152100" y="1485194"/>
              </a:cxn>
              <a:cxn ang="0">
                <a:pos x="3340100" y="1670050"/>
              </a:cxn>
              <a:cxn ang="0">
                <a:pos x="3153687" y="1854028"/>
              </a:cxn>
              <a:cxn ang="0">
                <a:pos x="3111325" y="2068045"/>
              </a:cxn>
              <a:cxn ang="0">
                <a:pos x="3208859" y="2320109"/>
              </a:cxn>
              <a:cxn ang="0">
                <a:pos x="2972048" y="2407590"/>
              </a:cxn>
              <a:cxn ang="0">
                <a:pos x="2849578" y="2590250"/>
              </a:cxn>
              <a:cxn ang="0">
                <a:pos x="2850954" y="2850954"/>
              </a:cxn>
              <a:cxn ang="0">
                <a:pos x="2590250" y="2849578"/>
              </a:cxn>
              <a:cxn ang="0">
                <a:pos x="2407590" y="2972048"/>
              </a:cxn>
              <a:cxn ang="0">
                <a:pos x="2320109" y="3208859"/>
              </a:cxn>
              <a:cxn ang="0">
                <a:pos x="2068045" y="3111325"/>
              </a:cxn>
              <a:cxn ang="0">
                <a:pos x="1854028" y="3153687"/>
              </a:cxn>
              <a:cxn ang="0">
                <a:pos x="1670050" y="3340100"/>
              </a:cxn>
              <a:cxn ang="0">
                <a:pos x="1485194" y="3152100"/>
              </a:cxn>
              <a:cxn ang="0">
                <a:pos x="1274380" y="3109474"/>
              </a:cxn>
              <a:cxn ang="0">
                <a:pos x="1019991" y="3208859"/>
              </a:cxn>
              <a:cxn ang="0">
                <a:pos x="931807" y="2965835"/>
              </a:cxn>
              <a:cxn ang="0">
                <a:pos x="756729" y="2847600"/>
              </a:cxn>
              <a:cxn ang="0">
                <a:pos x="489147" y="2850954"/>
              </a:cxn>
              <a:cxn ang="0">
                <a:pos x="493168" y="2581052"/>
              </a:cxn>
              <a:cxn ang="0">
                <a:pos x="378280" y="2408748"/>
              </a:cxn>
              <a:cxn ang="0">
                <a:pos x="131241" y="2320109"/>
              </a:cxn>
              <a:cxn ang="0">
                <a:pos x="235976" y="2059006"/>
              </a:cxn>
              <a:cxn ang="0">
                <a:pos x="196816" y="1859784"/>
              </a:cxn>
              <a:cxn ang="0">
                <a:pos x="0" y="1670050"/>
              </a:cxn>
              <a:cxn ang="0">
                <a:pos x="198403" y="1479437"/>
              </a:cxn>
              <a:cxn ang="0">
                <a:pos x="237827" y="1283418"/>
              </a:cxn>
              <a:cxn ang="0">
                <a:pos x="131241" y="1019991"/>
              </a:cxn>
              <a:cxn ang="0">
                <a:pos x="384493" y="930649"/>
              </a:cxn>
              <a:cxn ang="0">
                <a:pos x="495146" y="765928"/>
              </a:cxn>
              <a:cxn ang="0">
                <a:pos x="489147" y="489147"/>
              </a:cxn>
              <a:cxn ang="0">
                <a:pos x="765928" y="495146"/>
              </a:cxn>
              <a:cxn ang="0">
                <a:pos x="930649" y="384493"/>
              </a:cxn>
              <a:cxn ang="0">
                <a:pos x="1019991" y="131241"/>
              </a:cxn>
              <a:cxn ang="0">
                <a:pos x="1283418" y="237827"/>
              </a:cxn>
              <a:cxn ang="0">
                <a:pos x="1479437" y="198403"/>
              </a:cxn>
              <a:cxn ang="0">
                <a:pos x="1670050" y="0"/>
              </a:cxn>
            </a:cxnLst>
            <a:rect l="T0" t="T1" r="T2" b="T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F67280"/>
          </a:solidFill>
          <a:ln w="12700" cap="flat" cmpd="sng">
            <a:noFill/>
            <a:bevel/>
            <a:headEnd/>
            <a:tailEnd/>
          </a:ln>
        </p:spPr>
        <p:txBody>
          <a:bodyPr anchor="ctr"/>
          <a:lstStyle/>
          <a:p>
            <a:endParaRPr lang="zh-CN" altLang="en-US"/>
          </a:p>
        </p:txBody>
      </p:sp>
      <p:sp>
        <p:nvSpPr>
          <p:cNvPr id="14" name="文本框 21"/>
          <p:cNvSpPr>
            <a:spLocks noChangeArrowheads="1"/>
          </p:cNvSpPr>
          <p:nvPr/>
        </p:nvSpPr>
        <p:spPr bwMode="auto">
          <a:xfrm>
            <a:off x="4218532" y="3571877"/>
            <a:ext cx="1017587" cy="923330"/>
          </a:xfrm>
          <a:prstGeom prst="rect">
            <a:avLst/>
          </a:prstGeom>
          <a:noFill/>
          <a:ln w="9525">
            <a:noFill/>
            <a:miter lim="800000"/>
            <a:headEnd/>
            <a:tailEnd/>
          </a:ln>
        </p:spPr>
        <p:txBody>
          <a:bodyPr wrap="square">
            <a:spAutoFit/>
          </a:bodyPr>
          <a:lstStyle/>
          <a:p>
            <a:pPr algn="ctr"/>
            <a:r>
              <a:rPr lang="en-US" altLang="zh-CN" b="1" dirty="0" smtClean="0"/>
              <a:t>2015</a:t>
            </a:r>
            <a:r>
              <a:rPr lang="zh-CN" altLang="en-US" b="1" dirty="0" smtClean="0"/>
              <a:t>年</a:t>
            </a:r>
            <a:r>
              <a:rPr lang="en-US" altLang="zh-CN" b="1" dirty="0" smtClean="0"/>
              <a:t>25.1</a:t>
            </a:r>
            <a:r>
              <a:rPr lang="zh-CN" altLang="en-US" b="1" dirty="0" smtClean="0"/>
              <a:t>亿美元</a:t>
            </a:r>
            <a:endParaRPr lang="zh-CN" altLang="en-US" b="1" dirty="0"/>
          </a:p>
        </p:txBody>
      </p:sp>
      <p:cxnSp>
        <p:nvCxnSpPr>
          <p:cNvPr id="16" name="肘形连接符 15"/>
          <p:cNvCxnSpPr/>
          <p:nvPr/>
        </p:nvCxnSpPr>
        <p:spPr>
          <a:xfrm>
            <a:off x="2143108" y="2857496"/>
            <a:ext cx="1428760" cy="1071570"/>
          </a:xfrm>
          <a:prstGeom prst="bentConnector3">
            <a:avLst>
              <a:gd name="adj1" fmla="val 67977"/>
            </a:avLst>
          </a:prstGeom>
          <a:ln w="76200"/>
        </p:spPr>
        <p:style>
          <a:lnRef idx="3">
            <a:schemeClr val="accent5"/>
          </a:lnRef>
          <a:fillRef idx="0">
            <a:schemeClr val="accent5"/>
          </a:fillRef>
          <a:effectRef idx="2">
            <a:schemeClr val="accent5"/>
          </a:effectRef>
          <a:fontRef idx="minor">
            <a:schemeClr val="tx1"/>
          </a:fontRef>
        </p:style>
      </p:cxnSp>
      <p:sp>
        <p:nvSpPr>
          <p:cNvPr id="18" name="TextBox 17"/>
          <p:cNvSpPr txBox="1"/>
          <p:nvPr/>
        </p:nvSpPr>
        <p:spPr>
          <a:xfrm>
            <a:off x="2285952" y="3071810"/>
            <a:ext cx="1643074" cy="646331"/>
          </a:xfrm>
          <a:prstGeom prst="rect">
            <a:avLst/>
          </a:prstGeom>
          <a:noFill/>
        </p:spPr>
        <p:txBody>
          <a:bodyPr wrap="square" rtlCol="0">
            <a:spAutoFit/>
          </a:bodyPr>
          <a:lstStyle/>
          <a:p>
            <a:r>
              <a:rPr lang="zh-CN" altLang="en-US" b="1" dirty="0" smtClean="0"/>
              <a:t>全球直营店的利润</a:t>
            </a:r>
            <a:endParaRPr lang="zh-CN" altLang="en-US" b="1" dirty="0"/>
          </a:p>
        </p:txBody>
      </p:sp>
      <p:sp>
        <p:nvSpPr>
          <p:cNvPr id="19" name="任意多边形 12"/>
          <p:cNvSpPr>
            <a:spLocks noChangeArrowheads="1"/>
          </p:cNvSpPr>
          <p:nvPr/>
        </p:nvSpPr>
        <p:spPr bwMode="auto">
          <a:xfrm rot="2083007">
            <a:off x="2662750" y="4520740"/>
            <a:ext cx="1562100" cy="1560512"/>
          </a:xfrm>
          <a:custGeom>
            <a:avLst/>
            <a:gdLst>
              <a:gd name="T0" fmla="*/ 0 w 3340100"/>
              <a:gd name="T1" fmla="*/ 0 h 3340100"/>
              <a:gd name="T2" fmla="*/ 3340100 w 3340100"/>
              <a:gd name="T3" fmla="*/ 3340100 h 3340100"/>
            </a:gdLst>
            <a:ahLst/>
            <a:cxnLst>
              <a:cxn ang="0">
                <a:pos x="498475" y="1670050"/>
              </a:cxn>
              <a:cxn ang="0">
                <a:pos x="2841625" y="1670050"/>
              </a:cxn>
              <a:cxn ang="0">
                <a:pos x="1670050" y="0"/>
              </a:cxn>
              <a:cxn ang="0">
                <a:pos x="1859784" y="196816"/>
              </a:cxn>
              <a:cxn ang="0">
                <a:pos x="2059006" y="235975"/>
              </a:cxn>
              <a:cxn ang="0">
                <a:pos x="2320109" y="131241"/>
              </a:cxn>
              <a:cxn ang="0">
                <a:pos x="2408748" y="378280"/>
              </a:cxn>
              <a:cxn ang="0">
                <a:pos x="2581052" y="493168"/>
              </a:cxn>
              <a:cxn ang="0">
                <a:pos x="2850954" y="489147"/>
              </a:cxn>
              <a:cxn ang="0">
                <a:pos x="2847600" y="756729"/>
              </a:cxn>
              <a:cxn ang="0">
                <a:pos x="2965835" y="931807"/>
              </a:cxn>
              <a:cxn ang="0">
                <a:pos x="3208859" y="1019991"/>
              </a:cxn>
              <a:cxn ang="0">
                <a:pos x="3109474" y="1274380"/>
              </a:cxn>
              <a:cxn ang="0">
                <a:pos x="3152100" y="1485194"/>
              </a:cxn>
              <a:cxn ang="0">
                <a:pos x="3340100" y="1670050"/>
              </a:cxn>
              <a:cxn ang="0">
                <a:pos x="3153687" y="1854028"/>
              </a:cxn>
              <a:cxn ang="0">
                <a:pos x="3111325" y="2068045"/>
              </a:cxn>
              <a:cxn ang="0">
                <a:pos x="3208859" y="2320109"/>
              </a:cxn>
              <a:cxn ang="0">
                <a:pos x="2972048" y="2407590"/>
              </a:cxn>
              <a:cxn ang="0">
                <a:pos x="2849578" y="2590250"/>
              </a:cxn>
              <a:cxn ang="0">
                <a:pos x="2850954" y="2850954"/>
              </a:cxn>
              <a:cxn ang="0">
                <a:pos x="2590250" y="2849578"/>
              </a:cxn>
              <a:cxn ang="0">
                <a:pos x="2407590" y="2972048"/>
              </a:cxn>
              <a:cxn ang="0">
                <a:pos x="2320109" y="3208859"/>
              </a:cxn>
              <a:cxn ang="0">
                <a:pos x="2068045" y="3111325"/>
              </a:cxn>
              <a:cxn ang="0">
                <a:pos x="1854028" y="3153687"/>
              </a:cxn>
              <a:cxn ang="0">
                <a:pos x="1670050" y="3340100"/>
              </a:cxn>
              <a:cxn ang="0">
                <a:pos x="1485194" y="3152100"/>
              </a:cxn>
              <a:cxn ang="0">
                <a:pos x="1274380" y="3109474"/>
              </a:cxn>
              <a:cxn ang="0">
                <a:pos x="1019991" y="3208859"/>
              </a:cxn>
              <a:cxn ang="0">
                <a:pos x="931807" y="2965835"/>
              </a:cxn>
              <a:cxn ang="0">
                <a:pos x="756729" y="2847600"/>
              </a:cxn>
              <a:cxn ang="0">
                <a:pos x="489147" y="2850954"/>
              </a:cxn>
              <a:cxn ang="0">
                <a:pos x="493168" y="2581052"/>
              </a:cxn>
              <a:cxn ang="0">
                <a:pos x="378280" y="2408748"/>
              </a:cxn>
              <a:cxn ang="0">
                <a:pos x="131241" y="2320109"/>
              </a:cxn>
              <a:cxn ang="0">
                <a:pos x="235976" y="2059006"/>
              </a:cxn>
              <a:cxn ang="0">
                <a:pos x="196816" y="1859784"/>
              </a:cxn>
              <a:cxn ang="0">
                <a:pos x="0" y="1670050"/>
              </a:cxn>
              <a:cxn ang="0">
                <a:pos x="198403" y="1479437"/>
              </a:cxn>
              <a:cxn ang="0">
                <a:pos x="237827" y="1283418"/>
              </a:cxn>
              <a:cxn ang="0">
                <a:pos x="131241" y="1019991"/>
              </a:cxn>
              <a:cxn ang="0">
                <a:pos x="384493" y="930649"/>
              </a:cxn>
              <a:cxn ang="0">
                <a:pos x="495146" y="765928"/>
              </a:cxn>
              <a:cxn ang="0">
                <a:pos x="489147" y="489147"/>
              </a:cxn>
              <a:cxn ang="0">
                <a:pos x="765928" y="495146"/>
              </a:cxn>
              <a:cxn ang="0">
                <a:pos x="930649" y="384493"/>
              </a:cxn>
              <a:cxn ang="0">
                <a:pos x="1019991" y="131241"/>
              </a:cxn>
              <a:cxn ang="0">
                <a:pos x="1283418" y="237827"/>
              </a:cxn>
              <a:cxn ang="0">
                <a:pos x="1479437" y="198403"/>
              </a:cxn>
              <a:cxn ang="0">
                <a:pos x="1670050" y="0"/>
              </a:cxn>
            </a:cxnLst>
            <a:rect l="T0" t="T1" r="T2" b="T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C06C84"/>
          </a:solidFill>
          <a:ln w="12700" cap="flat" cmpd="sng">
            <a:noFill/>
            <a:bevel/>
            <a:headEnd/>
            <a:tailEnd/>
          </a:ln>
        </p:spPr>
        <p:txBody>
          <a:bodyPr anchor="ctr"/>
          <a:lstStyle/>
          <a:p>
            <a:endParaRPr lang="zh-CN" altLang="en-US"/>
          </a:p>
        </p:txBody>
      </p:sp>
      <p:sp>
        <p:nvSpPr>
          <p:cNvPr id="20" name="文本框 20"/>
          <p:cNvSpPr>
            <a:spLocks noChangeArrowheads="1"/>
          </p:cNvSpPr>
          <p:nvPr/>
        </p:nvSpPr>
        <p:spPr bwMode="auto">
          <a:xfrm>
            <a:off x="3000365" y="4857762"/>
            <a:ext cx="1013897" cy="923330"/>
          </a:xfrm>
          <a:prstGeom prst="rect">
            <a:avLst/>
          </a:prstGeom>
          <a:noFill/>
          <a:ln w="9525">
            <a:noFill/>
            <a:miter lim="800000"/>
            <a:headEnd/>
            <a:tailEnd/>
          </a:ln>
        </p:spPr>
        <p:txBody>
          <a:bodyPr wrap="square">
            <a:spAutoFit/>
          </a:bodyPr>
          <a:lstStyle/>
          <a:p>
            <a:r>
              <a:rPr lang="en-US" b="1" dirty="0" smtClean="0"/>
              <a:t>2015</a:t>
            </a:r>
            <a:r>
              <a:rPr lang="zh-CN" altLang="en-US" b="1" dirty="0" smtClean="0"/>
              <a:t>年</a:t>
            </a:r>
            <a:r>
              <a:rPr lang="en-US" b="1" dirty="0" smtClean="0"/>
              <a:t>72.8</a:t>
            </a:r>
            <a:r>
              <a:rPr lang="zh-CN" altLang="en-US" b="1" dirty="0" smtClean="0"/>
              <a:t>亿美元</a:t>
            </a:r>
            <a:endParaRPr lang="zh-CN" altLang="en-US" b="1" dirty="0">
              <a:solidFill>
                <a:srgbClr val="000000"/>
              </a:solidFill>
              <a:latin typeface="微软雅黑" pitchFamily="34" charset="-122"/>
              <a:ea typeface="微软雅黑" pitchFamily="34" charset="-122"/>
              <a:sym typeface="微软雅黑" pitchFamily="34" charset="-122"/>
            </a:endParaRPr>
          </a:p>
        </p:txBody>
      </p:sp>
      <p:sp>
        <p:nvSpPr>
          <p:cNvPr id="21" name="TextBox 20"/>
          <p:cNvSpPr txBox="1"/>
          <p:nvPr/>
        </p:nvSpPr>
        <p:spPr>
          <a:xfrm>
            <a:off x="2571736" y="6143644"/>
            <a:ext cx="2000264" cy="646331"/>
          </a:xfrm>
          <a:prstGeom prst="rect">
            <a:avLst/>
          </a:prstGeom>
          <a:noFill/>
        </p:spPr>
        <p:txBody>
          <a:bodyPr wrap="square" rtlCol="0">
            <a:spAutoFit/>
          </a:bodyPr>
          <a:lstStyle/>
          <a:p>
            <a:r>
              <a:rPr lang="zh-CN" altLang="en-US" b="1" dirty="0" smtClean="0"/>
              <a:t>全球特许经营店利润</a:t>
            </a:r>
            <a:endParaRPr lang="zh-CN" altLang="en-US" b="1" dirty="0"/>
          </a:p>
        </p:txBody>
      </p:sp>
      <p:sp>
        <p:nvSpPr>
          <p:cNvPr id="22" name="矩形 21"/>
          <p:cNvSpPr/>
          <p:nvPr/>
        </p:nvSpPr>
        <p:spPr>
          <a:xfrm>
            <a:off x="5500694" y="1357298"/>
            <a:ext cx="3286148" cy="1477328"/>
          </a:xfrm>
          <a:prstGeom prst="rect">
            <a:avLst/>
          </a:prstGeom>
        </p:spPr>
        <p:txBody>
          <a:bodyPr wrap="square">
            <a:spAutoFit/>
          </a:bodyPr>
          <a:lstStyle/>
          <a:p>
            <a:r>
              <a:rPr lang="zh-CN" altLang="en-US" b="1" dirty="0" smtClean="0"/>
              <a:t>        因此，麦当劳开放特许经营策略，最终要用本土的企业家来运营这个品牌，特许经营的策略方面是要释放有中国特色的增长前景</a:t>
            </a:r>
            <a:r>
              <a:rPr lang="zh-CN" altLang="en-US" dirty="0" smtClean="0"/>
              <a:t>。</a:t>
            </a:r>
            <a:endParaRPr lang="zh-CN" altLang="en-US" dirty="0"/>
          </a:p>
        </p:txBody>
      </p:sp>
      <p:sp>
        <p:nvSpPr>
          <p:cNvPr id="23" name="矩形 22"/>
          <p:cNvSpPr/>
          <p:nvPr/>
        </p:nvSpPr>
        <p:spPr>
          <a:xfrm>
            <a:off x="5572132" y="4643446"/>
            <a:ext cx="3286148" cy="1477328"/>
          </a:xfrm>
          <a:prstGeom prst="rect">
            <a:avLst/>
          </a:prstGeom>
        </p:spPr>
        <p:txBody>
          <a:bodyPr wrap="square">
            <a:spAutoFit/>
          </a:bodyPr>
          <a:lstStyle/>
          <a:p>
            <a:r>
              <a:rPr lang="zh-CN" altLang="en-US" b="1" dirty="0" smtClean="0"/>
              <a:t>        麦当劳也逐渐认识到，在中国这样幅员辽阔的国家没有特许经营系统的支持，将很难将市场扩展到中小城市和边远城市</a:t>
            </a:r>
            <a:endParaRPr lang="zh-CN" altLang="en-US" b="1" dirty="0"/>
          </a:p>
        </p:txBody>
      </p:sp>
      <p:pic>
        <p:nvPicPr>
          <p:cNvPr id="26" name="图片 25" descr="FYFH.jpg"/>
          <p:cNvPicPr>
            <a:picLocks noChangeAspect="1"/>
          </p:cNvPicPr>
          <p:nvPr/>
        </p:nvPicPr>
        <p:blipFill>
          <a:blip r:embed="rId2"/>
          <a:stretch>
            <a:fillRect/>
          </a:stretch>
        </p:blipFill>
        <p:spPr>
          <a:xfrm>
            <a:off x="5857884" y="2928934"/>
            <a:ext cx="2786082" cy="1644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29" presetClass="entr" presetSubtype="0"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ppt_x</p:attrName>
                                        </p:attrNameLst>
                                      </p:cBhvr>
                                      <p:tavLst>
                                        <p:tav tm="0">
                                          <p:val>
                                            <p:strVal val="#ppt_x-.2"/>
                                          </p:val>
                                        </p:tav>
                                        <p:tav tm="100000">
                                          <p:val>
                                            <p:strVal val="#ppt_x"/>
                                          </p:val>
                                        </p:tav>
                                      </p:tavLst>
                                    </p:anim>
                                    <p:anim calcmode="lin" valueType="num">
                                      <p:cBhvr>
                                        <p:cTn id="13"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8" grpId="0"/>
      <p:bldP spid="19" grpId="0" animBg="1"/>
      <p:bldP spid="20" grpId="0"/>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844" y="0"/>
            <a:ext cx="8572528" cy="707886"/>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麦当劳人力资源本土化</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pic>
        <p:nvPicPr>
          <p:cNvPr id="5" name="图片 4" descr="201511261838174751_1120_341.jpg"/>
          <p:cNvPicPr>
            <a:picLocks noChangeAspect="1"/>
          </p:cNvPicPr>
          <p:nvPr/>
        </p:nvPicPr>
        <p:blipFill>
          <a:blip r:embed="rId2"/>
          <a:stretch>
            <a:fillRect/>
          </a:stretch>
        </p:blipFill>
        <p:spPr>
          <a:xfrm>
            <a:off x="0" y="785794"/>
            <a:ext cx="8072462" cy="2000264"/>
          </a:xfrm>
          <a:prstGeom prst="rect">
            <a:avLst/>
          </a:prstGeom>
        </p:spPr>
      </p:pic>
      <p:sp>
        <p:nvSpPr>
          <p:cNvPr id="6" name="任意多边形 33"/>
          <p:cNvSpPr>
            <a:spLocks noChangeArrowheads="1"/>
          </p:cNvSpPr>
          <p:nvPr/>
        </p:nvSpPr>
        <p:spPr bwMode="auto">
          <a:xfrm flipH="1">
            <a:off x="3822700" y="3071810"/>
            <a:ext cx="4464076" cy="917804"/>
          </a:xfrm>
          <a:custGeom>
            <a:avLst/>
            <a:gdLst>
              <a:gd name="T0" fmla="*/ 462835 w 4736306"/>
              <a:gd name="T1" fmla="*/ 0 h 925514"/>
              <a:gd name="T2" fmla="*/ 519993 w 4736306"/>
              <a:gd name="T3" fmla="*/ 5761 h 925514"/>
              <a:gd name="T4" fmla="*/ 519993 w 4736306"/>
              <a:gd name="T5" fmla="*/ 0 h 925514"/>
              <a:gd name="T6" fmla="*/ 4737100 w 4736306"/>
              <a:gd name="T7" fmla="*/ 0 h 925514"/>
              <a:gd name="T8" fmla="*/ 4737100 w 4736306"/>
              <a:gd name="T9" fmla="*/ 925512 h 925514"/>
              <a:gd name="T10" fmla="*/ 519993 w 4736306"/>
              <a:gd name="T11" fmla="*/ 925512 h 925514"/>
              <a:gd name="T12" fmla="*/ 519993 w 4736306"/>
              <a:gd name="T13" fmla="*/ 919751 h 925514"/>
              <a:gd name="T14" fmla="*/ 462835 w 4736306"/>
              <a:gd name="T15" fmla="*/ 925512 h 925514"/>
              <a:gd name="T16" fmla="*/ 0 w 4736306"/>
              <a:gd name="T17" fmla="*/ 462756 h 925514"/>
              <a:gd name="T18" fmla="*/ 462835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FC000"/>
          </a:solidFill>
          <a:ln w="12700" cap="flat" cmpd="sng">
            <a:noFill/>
            <a:bevel/>
            <a:headEnd/>
            <a:tailEnd/>
          </a:ln>
        </p:spPr>
        <p:txBody>
          <a:bodyPr anchor="ctr"/>
          <a:lstStyle/>
          <a:p>
            <a:endParaRPr lang="zh-CN" altLang="en-US" dirty="0">
              <a:solidFill>
                <a:srgbClr val="FFC000"/>
              </a:solidFill>
            </a:endParaRPr>
          </a:p>
        </p:txBody>
      </p:sp>
      <p:sp>
        <p:nvSpPr>
          <p:cNvPr id="7" name="任意多边形 34"/>
          <p:cNvSpPr>
            <a:spLocks noChangeArrowheads="1"/>
          </p:cNvSpPr>
          <p:nvPr/>
        </p:nvSpPr>
        <p:spPr bwMode="auto">
          <a:xfrm flipH="1">
            <a:off x="3290888" y="3997322"/>
            <a:ext cx="4462580" cy="917805"/>
          </a:xfrm>
          <a:custGeom>
            <a:avLst/>
            <a:gdLst>
              <a:gd name="T0" fmla="*/ 462679 w 4736306"/>
              <a:gd name="T1" fmla="*/ 0 h 925514"/>
              <a:gd name="T2" fmla="*/ 519819 w 4736306"/>
              <a:gd name="T3" fmla="*/ 5761 h 925514"/>
              <a:gd name="T4" fmla="*/ 519819 w 4736306"/>
              <a:gd name="T5" fmla="*/ 0 h 925514"/>
              <a:gd name="T6" fmla="*/ 4735512 w 4736306"/>
              <a:gd name="T7" fmla="*/ 0 h 925514"/>
              <a:gd name="T8" fmla="*/ 4735512 w 4736306"/>
              <a:gd name="T9" fmla="*/ 925513 h 925514"/>
              <a:gd name="T10" fmla="*/ 519819 w 4736306"/>
              <a:gd name="T11" fmla="*/ 925513 h 925514"/>
              <a:gd name="T12" fmla="*/ 519819 w 4736306"/>
              <a:gd name="T13" fmla="*/ 919752 h 925514"/>
              <a:gd name="T14" fmla="*/ 462679 w 4736306"/>
              <a:gd name="T15" fmla="*/ 925513 h 925514"/>
              <a:gd name="T16" fmla="*/ 0 w 4736306"/>
              <a:gd name="T17" fmla="*/ 462757 h 925514"/>
              <a:gd name="T18" fmla="*/ 462679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C00000"/>
          </a:solidFill>
          <a:ln w="12700" cap="flat" cmpd="sng">
            <a:noFill/>
            <a:bevel/>
            <a:headEnd/>
            <a:tailEnd/>
          </a:ln>
        </p:spPr>
        <p:txBody>
          <a:bodyPr anchor="ctr"/>
          <a:lstStyle/>
          <a:p>
            <a:endParaRPr lang="zh-CN" altLang="en-US"/>
          </a:p>
        </p:txBody>
      </p:sp>
      <p:sp>
        <p:nvSpPr>
          <p:cNvPr id="8" name="任意多边形 35"/>
          <p:cNvSpPr>
            <a:spLocks noChangeArrowheads="1"/>
          </p:cNvSpPr>
          <p:nvPr/>
        </p:nvSpPr>
        <p:spPr bwMode="auto">
          <a:xfrm flipH="1">
            <a:off x="2757488" y="4910135"/>
            <a:ext cx="4464076" cy="917804"/>
          </a:xfrm>
          <a:custGeom>
            <a:avLst/>
            <a:gdLst>
              <a:gd name="T0" fmla="*/ 462835 w 4736306"/>
              <a:gd name="T1" fmla="*/ 0 h 925514"/>
              <a:gd name="T2" fmla="*/ 519993 w 4736306"/>
              <a:gd name="T3" fmla="*/ 5761 h 925514"/>
              <a:gd name="T4" fmla="*/ 519993 w 4736306"/>
              <a:gd name="T5" fmla="*/ 0 h 925514"/>
              <a:gd name="T6" fmla="*/ 4737100 w 4736306"/>
              <a:gd name="T7" fmla="*/ 0 h 925514"/>
              <a:gd name="T8" fmla="*/ 4737100 w 4736306"/>
              <a:gd name="T9" fmla="*/ 925512 h 925514"/>
              <a:gd name="T10" fmla="*/ 519993 w 4736306"/>
              <a:gd name="T11" fmla="*/ 925512 h 925514"/>
              <a:gd name="T12" fmla="*/ 519993 w 4736306"/>
              <a:gd name="T13" fmla="*/ 919751 h 925514"/>
              <a:gd name="T14" fmla="*/ 462835 w 4736306"/>
              <a:gd name="T15" fmla="*/ 925512 h 925514"/>
              <a:gd name="T16" fmla="*/ 0 w 4736306"/>
              <a:gd name="T17" fmla="*/ 462756 h 925514"/>
              <a:gd name="T18" fmla="*/ 462835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00B0F0"/>
          </a:solidFill>
          <a:ln w="12700" cap="flat" cmpd="sng">
            <a:noFill/>
            <a:bevel/>
            <a:headEnd/>
            <a:tailEnd/>
          </a:ln>
        </p:spPr>
        <p:txBody>
          <a:bodyPr anchor="ctr"/>
          <a:lstStyle/>
          <a:p>
            <a:endParaRPr lang="zh-CN" altLang="en-US"/>
          </a:p>
        </p:txBody>
      </p:sp>
      <p:sp>
        <p:nvSpPr>
          <p:cNvPr id="9" name="任意多边形 36"/>
          <p:cNvSpPr>
            <a:spLocks noChangeArrowheads="1"/>
          </p:cNvSpPr>
          <p:nvPr/>
        </p:nvSpPr>
        <p:spPr bwMode="auto">
          <a:xfrm flipH="1">
            <a:off x="2225675" y="5822947"/>
            <a:ext cx="4462580" cy="917805"/>
          </a:xfrm>
          <a:custGeom>
            <a:avLst/>
            <a:gdLst>
              <a:gd name="T0" fmla="*/ 462680 w 4736306"/>
              <a:gd name="T1" fmla="*/ 0 h 925514"/>
              <a:gd name="T2" fmla="*/ 519819 w 4736306"/>
              <a:gd name="T3" fmla="*/ 5761 h 925514"/>
              <a:gd name="T4" fmla="*/ 519819 w 4736306"/>
              <a:gd name="T5" fmla="*/ 0 h 925514"/>
              <a:gd name="T6" fmla="*/ 4735513 w 4736306"/>
              <a:gd name="T7" fmla="*/ 0 h 925514"/>
              <a:gd name="T8" fmla="*/ 4735513 w 4736306"/>
              <a:gd name="T9" fmla="*/ 925513 h 925514"/>
              <a:gd name="T10" fmla="*/ 519819 w 4736306"/>
              <a:gd name="T11" fmla="*/ 925513 h 925514"/>
              <a:gd name="T12" fmla="*/ 519819 w 4736306"/>
              <a:gd name="T13" fmla="*/ 919752 h 925514"/>
              <a:gd name="T14" fmla="*/ 462680 w 4736306"/>
              <a:gd name="T15" fmla="*/ 925513 h 925514"/>
              <a:gd name="T16" fmla="*/ 0 w 4736306"/>
              <a:gd name="T17" fmla="*/ 462757 h 925514"/>
              <a:gd name="T18" fmla="*/ 462680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chemeClr val="bg1">
              <a:lumMod val="50000"/>
            </a:schemeClr>
          </a:solidFill>
          <a:ln w="12700" cap="flat" cmpd="sng">
            <a:noFill/>
            <a:bevel/>
            <a:headEnd/>
            <a:tailEnd/>
          </a:ln>
        </p:spPr>
        <p:txBody>
          <a:bodyPr anchor="ctr"/>
          <a:lstStyle/>
          <a:p>
            <a:endParaRPr lang="zh-CN" altLang="en-US"/>
          </a:p>
        </p:txBody>
      </p:sp>
      <p:sp>
        <p:nvSpPr>
          <p:cNvPr id="10" name="任意多边形 39"/>
          <p:cNvSpPr>
            <a:spLocks noChangeArrowheads="1"/>
          </p:cNvSpPr>
          <p:nvPr/>
        </p:nvSpPr>
        <p:spPr bwMode="auto">
          <a:xfrm flipH="1">
            <a:off x="0" y="3071810"/>
            <a:ext cx="2012126" cy="917804"/>
          </a:xfrm>
          <a:custGeom>
            <a:avLst/>
            <a:gdLst>
              <a:gd name="T0" fmla="*/ 0 w 3720214"/>
              <a:gd name="T1" fmla="*/ 0 h 925514"/>
              <a:gd name="T2" fmla="*/ 2135188 w 3720214"/>
              <a:gd name="T3" fmla="*/ 0 h 925514"/>
              <a:gd name="T4" fmla="*/ 2135188 w 3720214"/>
              <a:gd name="T5" fmla="*/ 925512 h 925514"/>
              <a:gd name="T6" fmla="*/ 0 w 3720214"/>
              <a:gd name="T7" fmla="*/ 925512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rgbClr val="FFC000"/>
          </a:solidFill>
          <a:ln w="12700" cap="flat" cmpd="sng">
            <a:noFill/>
            <a:bevel/>
            <a:headEnd/>
            <a:tailEnd/>
          </a:ln>
        </p:spPr>
        <p:txBody>
          <a:bodyPr anchor="ctr"/>
          <a:lstStyle/>
          <a:p>
            <a:endParaRPr lang="zh-CN" altLang="en-US"/>
          </a:p>
        </p:txBody>
      </p:sp>
      <p:sp>
        <p:nvSpPr>
          <p:cNvPr id="11" name="任意多边形 40"/>
          <p:cNvSpPr>
            <a:spLocks noChangeArrowheads="1"/>
          </p:cNvSpPr>
          <p:nvPr/>
        </p:nvSpPr>
        <p:spPr bwMode="auto">
          <a:xfrm flipH="1">
            <a:off x="0" y="3987797"/>
            <a:ext cx="1543876" cy="917805"/>
          </a:xfrm>
          <a:custGeom>
            <a:avLst/>
            <a:gdLst>
              <a:gd name="T0" fmla="*/ 0 w 3720214"/>
              <a:gd name="T1" fmla="*/ 0 h 925514"/>
              <a:gd name="T2" fmla="*/ 1638300 w 3720214"/>
              <a:gd name="T3" fmla="*/ 0 h 925514"/>
              <a:gd name="T4" fmla="*/ 1638300 w 3720214"/>
              <a:gd name="T5" fmla="*/ 925513 h 925514"/>
              <a:gd name="T6" fmla="*/ 0 w 3720214"/>
              <a:gd name="T7" fmla="*/ 925513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rgbClr val="C00000"/>
          </a:solidFill>
          <a:ln w="12700" cap="flat" cmpd="sng">
            <a:noFill/>
            <a:bevel/>
            <a:headEnd/>
            <a:tailEnd/>
          </a:ln>
        </p:spPr>
        <p:txBody>
          <a:bodyPr anchor="ctr"/>
          <a:lstStyle/>
          <a:p>
            <a:endParaRPr lang="zh-CN" altLang="en-US"/>
          </a:p>
        </p:txBody>
      </p:sp>
      <p:sp>
        <p:nvSpPr>
          <p:cNvPr id="12" name="任意多边形 41"/>
          <p:cNvSpPr>
            <a:spLocks noChangeArrowheads="1"/>
          </p:cNvSpPr>
          <p:nvPr/>
        </p:nvSpPr>
        <p:spPr bwMode="auto">
          <a:xfrm flipH="1">
            <a:off x="-2" y="4902209"/>
            <a:ext cx="1041219" cy="919379"/>
          </a:xfrm>
          <a:custGeom>
            <a:avLst/>
            <a:gdLst>
              <a:gd name="T0" fmla="*/ 0 w 3720214"/>
              <a:gd name="T1" fmla="*/ 0 h 925514"/>
              <a:gd name="T2" fmla="*/ 1104900 w 3720214"/>
              <a:gd name="T3" fmla="*/ 0 h 925514"/>
              <a:gd name="T4" fmla="*/ 1104900 w 3720214"/>
              <a:gd name="T5" fmla="*/ 927100 h 925514"/>
              <a:gd name="T6" fmla="*/ 0 w 3720214"/>
              <a:gd name="T7" fmla="*/ 927100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rgbClr val="00B0F0"/>
          </a:solidFill>
          <a:ln w="12700" cap="flat" cmpd="sng">
            <a:noFill/>
            <a:bevel/>
            <a:headEnd/>
            <a:tailEnd/>
          </a:ln>
        </p:spPr>
        <p:txBody>
          <a:bodyPr anchor="ctr"/>
          <a:lstStyle/>
          <a:p>
            <a:endParaRPr lang="zh-CN" altLang="en-US"/>
          </a:p>
        </p:txBody>
      </p:sp>
      <p:sp>
        <p:nvSpPr>
          <p:cNvPr id="13" name="任意多边形 42"/>
          <p:cNvSpPr>
            <a:spLocks noChangeArrowheads="1"/>
          </p:cNvSpPr>
          <p:nvPr/>
        </p:nvSpPr>
        <p:spPr bwMode="auto">
          <a:xfrm flipH="1">
            <a:off x="0" y="5829297"/>
            <a:ext cx="634306" cy="917805"/>
          </a:xfrm>
          <a:custGeom>
            <a:avLst/>
            <a:gdLst>
              <a:gd name="T0" fmla="*/ 0 w 3720214"/>
              <a:gd name="T1" fmla="*/ 0 h 925514"/>
              <a:gd name="T2" fmla="*/ 673100 w 3720214"/>
              <a:gd name="T3" fmla="*/ 0 h 925514"/>
              <a:gd name="T4" fmla="*/ 673100 w 3720214"/>
              <a:gd name="T5" fmla="*/ 925513 h 925514"/>
              <a:gd name="T6" fmla="*/ 0 w 3720214"/>
              <a:gd name="T7" fmla="*/ 925513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chemeClr val="bg1">
              <a:lumMod val="50000"/>
            </a:schemeClr>
          </a:solidFill>
          <a:ln w="12700" cap="flat" cmpd="sng">
            <a:noFill/>
            <a:bevel/>
            <a:headEnd/>
            <a:tailEnd/>
          </a:ln>
        </p:spPr>
        <p:txBody>
          <a:bodyPr anchor="ctr"/>
          <a:lstStyle/>
          <a:p>
            <a:endParaRPr lang="zh-CN" altLang="en-US"/>
          </a:p>
        </p:txBody>
      </p:sp>
      <p:sp>
        <p:nvSpPr>
          <p:cNvPr id="14" name="文本框 43"/>
          <p:cNvSpPr>
            <a:spLocks noChangeArrowheads="1"/>
          </p:cNvSpPr>
          <p:nvPr/>
        </p:nvSpPr>
        <p:spPr bwMode="auto">
          <a:xfrm flipH="1">
            <a:off x="4000496" y="3318101"/>
            <a:ext cx="3276249" cy="461665"/>
          </a:xfrm>
          <a:prstGeom prst="rect">
            <a:avLst/>
          </a:prstGeom>
          <a:noFill/>
          <a:ln w="9525">
            <a:noFill/>
            <a:miter lim="800000"/>
            <a:headEnd/>
            <a:tailEnd/>
          </a:ln>
        </p:spPr>
        <p:txBody>
          <a:bodyPr wrap="square">
            <a:spAutoFit/>
          </a:bodyPr>
          <a:lstStyle/>
          <a:p>
            <a:r>
              <a:rPr lang="zh-CN" altLang="en-US" sz="2400" b="1" dirty="0" smtClean="0">
                <a:solidFill>
                  <a:schemeClr val="bg1"/>
                </a:solidFill>
              </a:rPr>
              <a:t>坚持人才的本地化</a:t>
            </a:r>
            <a:endParaRPr lang="en-US" altLang="zh-CN" sz="2400" b="1" dirty="0">
              <a:solidFill>
                <a:schemeClr val="bg1"/>
              </a:solidFill>
              <a:latin typeface="微软雅黑" pitchFamily="34" charset="-122"/>
              <a:ea typeface="微软雅黑" pitchFamily="34" charset="-122"/>
              <a:sym typeface="微软雅黑" pitchFamily="34" charset="-122"/>
            </a:endParaRPr>
          </a:p>
        </p:txBody>
      </p:sp>
      <p:sp>
        <p:nvSpPr>
          <p:cNvPr id="15" name="文本框 44"/>
          <p:cNvSpPr>
            <a:spLocks noChangeArrowheads="1"/>
          </p:cNvSpPr>
          <p:nvPr/>
        </p:nvSpPr>
        <p:spPr bwMode="auto">
          <a:xfrm flipH="1">
            <a:off x="3714744" y="4246795"/>
            <a:ext cx="3276249" cy="461665"/>
          </a:xfrm>
          <a:prstGeom prst="rect">
            <a:avLst/>
          </a:prstGeom>
          <a:noFill/>
          <a:ln w="9525">
            <a:noFill/>
            <a:miter lim="800000"/>
            <a:headEnd/>
            <a:tailEnd/>
          </a:ln>
        </p:spPr>
        <p:txBody>
          <a:bodyPr wrap="square">
            <a:spAutoFit/>
          </a:bodyPr>
          <a:lstStyle/>
          <a:p>
            <a:r>
              <a:rPr lang="zh-CN" altLang="en-US" sz="2400" b="1" dirty="0" smtClean="0">
                <a:solidFill>
                  <a:schemeClr val="bg1"/>
                </a:solidFill>
              </a:rPr>
              <a:t>重视员工的培训工作</a:t>
            </a:r>
            <a:endParaRPr lang="en-US" altLang="zh-CN" sz="2400" b="1" dirty="0">
              <a:solidFill>
                <a:schemeClr val="bg1"/>
              </a:solidFill>
              <a:latin typeface="微软雅黑" pitchFamily="34" charset="-122"/>
              <a:ea typeface="微软雅黑" pitchFamily="34" charset="-122"/>
              <a:sym typeface="微软雅黑" pitchFamily="34" charset="-122"/>
            </a:endParaRPr>
          </a:p>
        </p:txBody>
      </p:sp>
      <p:sp>
        <p:nvSpPr>
          <p:cNvPr id="16" name="文本框 45"/>
          <p:cNvSpPr>
            <a:spLocks noChangeArrowheads="1"/>
          </p:cNvSpPr>
          <p:nvPr/>
        </p:nvSpPr>
        <p:spPr bwMode="auto">
          <a:xfrm flipH="1">
            <a:off x="3214678" y="5000636"/>
            <a:ext cx="3276249" cy="830997"/>
          </a:xfrm>
          <a:prstGeom prst="rect">
            <a:avLst/>
          </a:prstGeom>
          <a:noFill/>
          <a:ln w="9525">
            <a:noFill/>
            <a:miter lim="800000"/>
            <a:headEnd/>
            <a:tailEnd/>
          </a:ln>
        </p:spPr>
        <p:txBody>
          <a:bodyPr wrap="square">
            <a:spAutoFit/>
          </a:bodyPr>
          <a:lstStyle/>
          <a:p>
            <a:r>
              <a:rPr lang="zh-CN" altLang="en-US" sz="2400" b="1" dirty="0" smtClean="0">
                <a:solidFill>
                  <a:schemeClr val="bg1"/>
                </a:solidFill>
              </a:rPr>
              <a:t>店铺管理的三大法宝是沟通、授权和追踪</a:t>
            </a:r>
            <a:endParaRPr lang="en-US" altLang="zh-CN" sz="2400" b="1" dirty="0">
              <a:solidFill>
                <a:schemeClr val="bg1"/>
              </a:solidFill>
              <a:latin typeface="微软雅黑" pitchFamily="34" charset="-122"/>
              <a:ea typeface="微软雅黑" pitchFamily="34" charset="-122"/>
              <a:sym typeface="微软雅黑" pitchFamily="34" charset="-122"/>
            </a:endParaRPr>
          </a:p>
        </p:txBody>
      </p:sp>
      <p:sp>
        <p:nvSpPr>
          <p:cNvPr id="17" name="文本框 46"/>
          <p:cNvSpPr>
            <a:spLocks noChangeArrowheads="1"/>
          </p:cNvSpPr>
          <p:nvPr/>
        </p:nvSpPr>
        <p:spPr bwMode="auto">
          <a:xfrm flipH="1">
            <a:off x="2857488" y="5889869"/>
            <a:ext cx="3277745" cy="830997"/>
          </a:xfrm>
          <a:prstGeom prst="rect">
            <a:avLst/>
          </a:prstGeom>
          <a:noFill/>
          <a:ln w="9525">
            <a:noFill/>
            <a:miter lim="800000"/>
            <a:headEnd/>
            <a:tailEnd/>
          </a:ln>
        </p:spPr>
        <p:txBody>
          <a:bodyPr wrap="square">
            <a:spAutoFit/>
          </a:bodyPr>
          <a:lstStyle/>
          <a:p>
            <a:r>
              <a:rPr lang="zh-CN" altLang="en-US" sz="2400" b="1" dirty="0" smtClean="0">
                <a:solidFill>
                  <a:schemeClr val="bg1"/>
                </a:solidFill>
              </a:rPr>
              <a:t>培训手段是处处培训、时时培训</a:t>
            </a:r>
            <a:endParaRPr lang="en-US" altLang="zh-CN" sz="2400" b="1" dirty="0">
              <a:solidFill>
                <a:schemeClr val="bg1"/>
              </a:solidFill>
              <a:latin typeface="微软雅黑" pitchFamily="34" charset="-122"/>
              <a:ea typeface="微软雅黑" pitchFamily="34" charset="-122"/>
              <a:sym typeface="微软雅黑" pitchFamily="34" charset="-122"/>
            </a:endParaRPr>
          </a:p>
        </p:txBody>
      </p:sp>
      <p:sp>
        <p:nvSpPr>
          <p:cNvPr id="18" name="文本框 47"/>
          <p:cNvSpPr>
            <a:spLocks noChangeArrowheads="1"/>
          </p:cNvSpPr>
          <p:nvPr/>
        </p:nvSpPr>
        <p:spPr bwMode="auto">
          <a:xfrm>
            <a:off x="2428860" y="3032349"/>
            <a:ext cx="1071555" cy="707886"/>
          </a:xfrm>
          <a:prstGeom prst="rect">
            <a:avLst/>
          </a:prstGeom>
          <a:noFill/>
          <a:ln w="9525">
            <a:noFill/>
            <a:miter lim="800000"/>
            <a:headEnd/>
            <a:tailEnd/>
          </a:ln>
        </p:spPr>
        <p:txBody>
          <a:bodyPr wrap="square">
            <a:spAutoFit/>
          </a:bodyPr>
          <a:lstStyle/>
          <a:p>
            <a:pPr eaLnBrk="1" hangingPunct="1">
              <a:buFont typeface="Arial" charset="0"/>
              <a:buNone/>
            </a:pPr>
            <a:r>
              <a:rPr lang="en-US" altLang="zh-CN" sz="4000" b="1" dirty="0">
                <a:solidFill>
                  <a:srgbClr val="FFC000"/>
                </a:solidFill>
                <a:latin typeface="微软雅黑" pitchFamily="34" charset="-122"/>
                <a:ea typeface="微软雅黑" pitchFamily="34" charset="-122"/>
                <a:sym typeface="微软雅黑" pitchFamily="34" charset="-122"/>
              </a:rPr>
              <a:t>01</a:t>
            </a:r>
            <a:endParaRPr lang="zh-CN" altLang="en-US" sz="4000" b="1" dirty="0">
              <a:solidFill>
                <a:srgbClr val="FFC000"/>
              </a:solidFill>
              <a:latin typeface="微软雅黑" pitchFamily="34" charset="-122"/>
              <a:ea typeface="微软雅黑" pitchFamily="34" charset="-122"/>
              <a:sym typeface="微软雅黑" pitchFamily="34" charset="-122"/>
            </a:endParaRPr>
          </a:p>
        </p:txBody>
      </p:sp>
      <p:sp>
        <p:nvSpPr>
          <p:cNvPr id="19" name="文本框 48"/>
          <p:cNvSpPr>
            <a:spLocks noChangeArrowheads="1"/>
          </p:cNvSpPr>
          <p:nvPr/>
        </p:nvSpPr>
        <p:spPr bwMode="auto">
          <a:xfrm>
            <a:off x="1857356" y="4103919"/>
            <a:ext cx="1301740" cy="707886"/>
          </a:xfrm>
          <a:prstGeom prst="rect">
            <a:avLst/>
          </a:prstGeom>
          <a:noFill/>
          <a:ln w="9525">
            <a:noFill/>
            <a:miter lim="800000"/>
            <a:headEnd/>
            <a:tailEnd/>
          </a:ln>
        </p:spPr>
        <p:txBody>
          <a:bodyPr wrap="square">
            <a:spAutoFit/>
          </a:bodyPr>
          <a:lstStyle/>
          <a:p>
            <a:pPr eaLnBrk="1" hangingPunct="1">
              <a:buFont typeface="Arial" charset="0"/>
              <a:buNone/>
            </a:pPr>
            <a:r>
              <a:rPr lang="en-US" altLang="zh-CN" sz="4000" b="1" dirty="0">
                <a:solidFill>
                  <a:srgbClr val="C00000"/>
                </a:solidFill>
                <a:latin typeface="微软雅黑" pitchFamily="34" charset="-122"/>
                <a:ea typeface="微软雅黑" pitchFamily="34" charset="-122"/>
                <a:sym typeface="微软雅黑" pitchFamily="34" charset="-122"/>
              </a:rPr>
              <a:t>02</a:t>
            </a:r>
            <a:endParaRPr lang="zh-CN" altLang="en-US" sz="4000" b="1" dirty="0">
              <a:solidFill>
                <a:srgbClr val="C00000"/>
              </a:solidFill>
              <a:latin typeface="微软雅黑" pitchFamily="34" charset="-122"/>
              <a:ea typeface="微软雅黑" pitchFamily="34" charset="-122"/>
              <a:sym typeface="微软雅黑" pitchFamily="34" charset="-122"/>
            </a:endParaRPr>
          </a:p>
        </p:txBody>
      </p:sp>
      <p:sp>
        <p:nvSpPr>
          <p:cNvPr id="20" name="文本框 49"/>
          <p:cNvSpPr>
            <a:spLocks noChangeArrowheads="1"/>
          </p:cNvSpPr>
          <p:nvPr/>
        </p:nvSpPr>
        <p:spPr bwMode="auto">
          <a:xfrm>
            <a:off x="1214414" y="4961175"/>
            <a:ext cx="1119173" cy="707886"/>
          </a:xfrm>
          <a:prstGeom prst="rect">
            <a:avLst/>
          </a:prstGeom>
          <a:noFill/>
          <a:ln w="9525">
            <a:noFill/>
            <a:miter lim="800000"/>
            <a:headEnd/>
            <a:tailEnd/>
          </a:ln>
        </p:spPr>
        <p:txBody>
          <a:bodyPr wrap="square">
            <a:spAutoFit/>
          </a:bodyPr>
          <a:lstStyle/>
          <a:p>
            <a:pPr eaLnBrk="1" hangingPunct="1">
              <a:buFont typeface="Arial" charset="0"/>
              <a:buNone/>
            </a:pPr>
            <a:r>
              <a:rPr lang="en-US" altLang="zh-CN" sz="4000" b="1" dirty="0">
                <a:solidFill>
                  <a:srgbClr val="00B0F0"/>
                </a:solidFill>
                <a:latin typeface="微软雅黑" pitchFamily="34" charset="-122"/>
                <a:ea typeface="微软雅黑" pitchFamily="34" charset="-122"/>
                <a:sym typeface="微软雅黑" pitchFamily="34" charset="-122"/>
              </a:rPr>
              <a:t>03</a:t>
            </a:r>
            <a:endParaRPr lang="zh-CN" altLang="en-US" sz="4000" b="1" dirty="0">
              <a:solidFill>
                <a:srgbClr val="00B0F0"/>
              </a:solidFill>
              <a:latin typeface="微软雅黑" pitchFamily="34" charset="-122"/>
              <a:ea typeface="微软雅黑" pitchFamily="34" charset="-122"/>
              <a:sym typeface="微软雅黑" pitchFamily="34" charset="-122"/>
            </a:endParaRPr>
          </a:p>
        </p:txBody>
      </p:sp>
      <p:sp>
        <p:nvSpPr>
          <p:cNvPr id="21" name="文本框 50"/>
          <p:cNvSpPr>
            <a:spLocks noChangeArrowheads="1"/>
          </p:cNvSpPr>
          <p:nvPr/>
        </p:nvSpPr>
        <p:spPr bwMode="auto">
          <a:xfrm>
            <a:off x="857224" y="5889869"/>
            <a:ext cx="1101707" cy="707886"/>
          </a:xfrm>
          <a:prstGeom prst="rect">
            <a:avLst/>
          </a:prstGeom>
          <a:noFill/>
          <a:ln w="9525">
            <a:noFill/>
            <a:miter lim="800000"/>
            <a:headEnd/>
            <a:tailEnd/>
          </a:ln>
        </p:spPr>
        <p:txBody>
          <a:bodyPr wrap="square">
            <a:spAutoFit/>
          </a:bodyPr>
          <a:lstStyle/>
          <a:p>
            <a:pPr eaLnBrk="1" hangingPunct="1">
              <a:buFont typeface="Arial" charset="0"/>
              <a:buNone/>
            </a:pPr>
            <a:r>
              <a:rPr lang="en-US" altLang="zh-CN" sz="4000" b="1" dirty="0">
                <a:solidFill>
                  <a:schemeClr val="bg1">
                    <a:lumMod val="50000"/>
                  </a:schemeClr>
                </a:solidFill>
                <a:latin typeface="微软雅黑" pitchFamily="34" charset="-122"/>
                <a:ea typeface="微软雅黑" pitchFamily="34" charset="-122"/>
                <a:sym typeface="微软雅黑" pitchFamily="34" charset="-122"/>
              </a:rPr>
              <a:t>04</a:t>
            </a:r>
            <a:endParaRPr lang="zh-CN" altLang="en-US" sz="4000" b="1" dirty="0">
              <a:solidFill>
                <a:schemeClr val="bg1">
                  <a:lumMod val="50000"/>
                </a:schemeClr>
              </a:solidFill>
              <a:latin typeface="微软雅黑" pitchFamily="34" charset="-122"/>
              <a:ea typeface="微软雅黑" pitchFamily="34" charset="-122"/>
              <a:sym typeface="微软雅黑"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FYFH.jpg"/>
          <p:cNvPicPr>
            <a:picLocks noChangeAspect="1"/>
          </p:cNvPicPr>
          <p:nvPr/>
        </p:nvPicPr>
        <p:blipFill>
          <a:blip r:embed="rId2"/>
          <a:stretch>
            <a:fillRect/>
          </a:stretch>
        </p:blipFill>
        <p:spPr>
          <a:xfrm>
            <a:off x="0" y="1142984"/>
            <a:ext cx="6429420" cy="4523470"/>
          </a:xfrm>
          <a:prstGeom prst="rect">
            <a:avLst/>
          </a:prstGeom>
        </p:spPr>
      </p:pic>
      <p:sp>
        <p:nvSpPr>
          <p:cNvPr id="9" name="任意多边形 8"/>
          <p:cNvSpPr/>
          <p:nvPr/>
        </p:nvSpPr>
        <p:spPr>
          <a:xfrm>
            <a:off x="5214942" y="1285860"/>
            <a:ext cx="2500362" cy="2786106"/>
          </a:xfrm>
          <a:custGeom>
            <a:avLst/>
            <a:gdLst>
              <a:gd name="connsiteX0" fmla="*/ 0 w 2571768"/>
              <a:gd name="connsiteY0" fmla="*/ 0 h 2428892"/>
              <a:gd name="connsiteX1" fmla="*/ 2571768 w 2571768"/>
              <a:gd name="connsiteY1" fmla="*/ 0 h 2428892"/>
              <a:gd name="connsiteX2" fmla="*/ 2571768 w 2571768"/>
              <a:gd name="connsiteY2" fmla="*/ 2428892 h 2428892"/>
              <a:gd name="connsiteX3" fmla="*/ 0 w 2571768"/>
              <a:gd name="connsiteY3" fmla="*/ 2428892 h 2428892"/>
              <a:gd name="connsiteX4" fmla="*/ 0 w 2571768"/>
              <a:gd name="connsiteY4" fmla="*/ 0 h 2428892"/>
              <a:gd name="connsiteX0" fmla="*/ 285720 w 2571768"/>
              <a:gd name="connsiteY0" fmla="*/ 571480 h 2428892"/>
              <a:gd name="connsiteX1" fmla="*/ 2571768 w 2571768"/>
              <a:gd name="connsiteY1" fmla="*/ 0 h 2428892"/>
              <a:gd name="connsiteX2" fmla="*/ 2571768 w 2571768"/>
              <a:gd name="connsiteY2" fmla="*/ 2428892 h 2428892"/>
              <a:gd name="connsiteX3" fmla="*/ 0 w 2571768"/>
              <a:gd name="connsiteY3" fmla="*/ 2428892 h 2428892"/>
              <a:gd name="connsiteX4" fmla="*/ 285720 w 2571768"/>
              <a:gd name="connsiteY4" fmla="*/ 571480 h 2428892"/>
              <a:gd name="connsiteX0" fmla="*/ 285720 w 2571768"/>
              <a:gd name="connsiteY0" fmla="*/ 928694 h 2786106"/>
              <a:gd name="connsiteX1" fmla="*/ 1785918 w 2571768"/>
              <a:gd name="connsiteY1" fmla="*/ 0 h 2786106"/>
              <a:gd name="connsiteX2" fmla="*/ 2571768 w 2571768"/>
              <a:gd name="connsiteY2" fmla="*/ 2786106 h 2786106"/>
              <a:gd name="connsiteX3" fmla="*/ 0 w 2571768"/>
              <a:gd name="connsiteY3" fmla="*/ 2786106 h 2786106"/>
              <a:gd name="connsiteX4" fmla="*/ 285720 w 2571768"/>
              <a:gd name="connsiteY4"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357254 w 2929022"/>
              <a:gd name="connsiteY3" fmla="*/ 2786106 h 2786106"/>
              <a:gd name="connsiteX4" fmla="*/ 0 w 2929022"/>
              <a:gd name="connsiteY4"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357254 w 2929022"/>
              <a:gd name="connsiteY3" fmla="*/ 2786106 h 2786106"/>
              <a:gd name="connsiteX4" fmla="*/ 642347 w 2929022"/>
              <a:gd name="connsiteY4" fmla="*/ 2517099 h 2786106"/>
              <a:gd name="connsiteX5" fmla="*/ 0 w 2929022"/>
              <a:gd name="connsiteY5" fmla="*/ 928694 h 2786106"/>
              <a:gd name="connsiteX0" fmla="*/ 0 w 2929022"/>
              <a:gd name="connsiteY0" fmla="*/ 928694 h 2786106"/>
              <a:gd name="connsiteX1" fmla="*/ 2143172 w 2929022"/>
              <a:gd name="connsiteY1" fmla="*/ 0 h 2786106"/>
              <a:gd name="connsiteX2" fmla="*/ 2929022 w 2929022"/>
              <a:gd name="connsiteY2" fmla="*/ 2786106 h 2786106"/>
              <a:gd name="connsiteX3" fmla="*/ 928726 w 2929022"/>
              <a:gd name="connsiteY3" fmla="*/ 2786106 h 2786106"/>
              <a:gd name="connsiteX4" fmla="*/ 642347 w 2929022"/>
              <a:gd name="connsiteY4" fmla="*/ 2517099 h 2786106"/>
              <a:gd name="connsiteX5" fmla="*/ 0 w 2929022"/>
              <a:gd name="connsiteY5" fmla="*/ 928694 h 2786106"/>
              <a:gd name="connsiteX0" fmla="*/ 0 w 3500494"/>
              <a:gd name="connsiteY0" fmla="*/ 928694 h 2786106"/>
              <a:gd name="connsiteX1" fmla="*/ 2143172 w 3500494"/>
              <a:gd name="connsiteY1" fmla="*/ 0 h 2786106"/>
              <a:gd name="connsiteX2" fmla="*/ 3500494 w 3500494"/>
              <a:gd name="connsiteY2" fmla="*/ 2428892 h 2786106"/>
              <a:gd name="connsiteX3" fmla="*/ 928726 w 3500494"/>
              <a:gd name="connsiteY3" fmla="*/ 2786106 h 2786106"/>
              <a:gd name="connsiteX4" fmla="*/ 642347 w 3500494"/>
              <a:gd name="connsiteY4" fmla="*/ 2517099 h 2786106"/>
              <a:gd name="connsiteX5" fmla="*/ 0 w 3500494"/>
              <a:gd name="connsiteY5"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928726 w 3500494"/>
              <a:gd name="connsiteY3" fmla="*/ 2786106 h 2786106"/>
              <a:gd name="connsiteX4" fmla="*/ 642347 w 3500494"/>
              <a:gd name="connsiteY4" fmla="*/ 2517099 h 2786106"/>
              <a:gd name="connsiteX5" fmla="*/ 0 w 3500494"/>
              <a:gd name="connsiteY5"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3140171 w 3500494"/>
              <a:gd name="connsiteY3" fmla="*/ 2701619 h 2786106"/>
              <a:gd name="connsiteX4" fmla="*/ 928726 w 3500494"/>
              <a:gd name="connsiteY4" fmla="*/ 2786106 h 2786106"/>
              <a:gd name="connsiteX5" fmla="*/ 642347 w 3500494"/>
              <a:gd name="connsiteY5" fmla="*/ 2517099 h 2786106"/>
              <a:gd name="connsiteX6" fmla="*/ 0 w 3500494"/>
              <a:gd name="connsiteY6" fmla="*/ 928694 h 2786106"/>
              <a:gd name="connsiteX0" fmla="*/ 0 w 3500494"/>
              <a:gd name="connsiteY0" fmla="*/ 928694 h 2786106"/>
              <a:gd name="connsiteX1" fmla="*/ 2143172 w 3500494"/>
              <a:gd name="connsiteY1" fmla="*/ 0 h 2786106"/>
              <a:gd name="connsiteX2" fmla="*/ 3500494 w 3500494"/>
              <a:gd name="connsiteY2" fmla="*/ 2714620 h 2786106"/>
              <a:gd name="connsiteX3" fmla="*/ 2487289 w 3500494"/>
              <a:gd name="connsiteY3" fmla="*/ 2701619 h 2786106"/>
              <a:gd name="connsiteX4" fmla="*/ 3140171 w 3500494"/>
              <a:gd name="connsiteY4" fmla="*/ 2701619 h 2786106"/>
              <a:gd name="connsiteX5" fmla="*/ 928726 w 3500494"/>
              <a:gd name="connsiteY5" fmla="*/ 2786106 h 2786106"/>
              <a:gd name="connsiteX6" fmla="*/ 642347 w 3500494"/>
              <a:gd name="connsiteY6" fmla="*/ 2517099 h 2786106"/>
              <a:gd name="connsiteX7" fmla="*/ 0 w 3500494"/>
              <a:gd name="connsiteY7" fmla="*/ 928694 h 2786106"/>
              <a:gd name="connsiteX0" fmla="*/ 0 w 3140171"/>
              <a:gd name="connsiteY0" fmla="*/ 928694 h 2786106"/>
              <a:gd name="connsiteX1" fmla="*/ 2143172 w 3140171"/>
              <a:gd name="connsiteY1" fmla="*/ 0 h 2786106"/>
              <a:gd name="connsiteX2" fmla="*/ 2928958 w 3140171"/>
              <a:gd name="connsiteY2" fmla="*/ 2214530 h 2786106"/>
              <a:gd name="connsiteX3" fmla="*/ 2487289 w 3140171"/>
              <a:gd name="connsiteY3" fmla="*/ 2701619 h 2786106"/>
              <a:gd name="connsiteX4" fmla="*/ 3140171 w 3140171"/>
              <a:gd name="connsiteY4" fmla="*/ 2701619 h 2786106"/>
              <a:gd name="connsiteX5" fmla="*/ 928726 w 3140171"/>
              <a:gd name="connsiteY5" fmla="*/ 2786106 h 2786106"/>
              <a:gd name="connsiteX6" fmla="*/ 642347 w 3140171"/>
              <a:gd name="connsiteY6" fmla="*/ 2517099 h 2786106"/>
              <a:gd name="connsiteX7" fmla="*/ 0 w 3140171"/>
              <a:gd name="connsiteY7" fmla="*/ 928694 h 2786106"/>
              <a:gd name="connsiteX0" fmla="*/ 0 w 2928958"/>
              <a:gd name="connsiteY0" fmla="*/ 928694 h 2786106"/>
              <a:gd name="connsiteX1" fmla="*/ 2143172 w 2928958"/>
              <a:gd name="connsiteY1" fmla="*/ 0 h 2786106"/>
              <a:gd name="connsiteX2" fmla="*/ 2928958 w 2928958"/>
              <a:gd name="connsiteY2" fmla="*/ 2214530 h 2786106"/>
              <a:gd name="connsiteX3" fmla="*/ 2487289 w 2928958"/>
              <a:gd name="connsiteY3" fmla="*/ 2701619 h 2786106"/>
              <a:gd name="connsiteX4" fmla="*/ 2497197 w 2928958"/>
              <a:gd name="connsiteY4" fmla="*/ 2701619 h 2786106"/>
              <a:gd name="connsiteX5" fmla="*/ 928726 w 2928958"/>
              <a:gd name="connsiteY5" fmla="*/ 2786106 h 2786106"/>
              <a:gd name="connsiteX6" fmla="*/ 642347 w 2928958"/>
              <a:gd name="connsiteY6" fmla="*/ 2517099 h 2786106"/>
              <a:gd name="connsiteX7" fmla="*/ 0 w 2928958"/>
              <a:gd name="connsiteY7" fmla="*/ 928694 h 2786106"/>
              <a:gd name="connsiteX0" fmla="*/ 0 w 2500362"/>
              <a:gd name="connsiteY0" fmla="*/ 928694 h 2786106"/>
              <a:gd name="connsiteX1" fmla="*/ 1714576 w 2500362"/>
              <a:gd name="connsiteY1" fmla="*/ 0 h 2786106"/>
              <a:gd name="connsiteX2" fmla="*/ 2500362 w 2500362"/>
              <a:gd name="connsiteY2" fmla="*/ 2214530 h 2786106"/>
              <a:gd name="connsiteX3" fmla="*/ 2058693 w 2500362"/>
              <a:gd name="connsiteY3" fmla="*/ 2701619 h 2786106"/>
              <a:gd name="connsiteX4" fmla="*/ 2068601 w 2500362"/>
              <a:gd name="connsiteY4" fmla="*/ 2701619 h 2786106"/>
              <a:gd name="connsiteX5" fmla="*/ 500130 w 2500362"/>
              <a:gd name="connsiteY5" fmla="*/ 2786106 h 2786106"/>
              <a:gd name="connsiteX6" fmla="*/ 213751 w 2500362"/>
              <a:gd name="connsiteY6" fmla="*/ 2517099 h 2786106"/>
              <a:gd name="connsiteX7" fmla="*/ 0 w 2500362"/>
              <a:gd name="connsiteY7" fmla="*/ 928694 h 2786106"/>
              <a:gd name="connsiteX0" fmla="*/ 0 w 2500362"/>
              <a:gd name="connsiteY0" fmla="*/ 928694 h 2786106"/>
              <a:gd name="connsiteX1" fmla="*/ 1714576 w 2500362"/>
              <a:gd name="connsiteY1" fmla="*/ 0 h 2786106"/>
              <a:gd name="connsiteX2" fmla="*/ 2298487 w 2500362"/>
              <a:gd name="connsiteY2" fmla="*/ 395098 h 2786106"/>
              <a:gd name="connsiteX3" fmla="*/ 2500362 w 2500362"/>
              <a:gd name="connsiteY3" fmla="*/ 2214530 h 2786106"/>
              <a:gd name="connsiteX4" fmla="*/ 2058693 w 2500362"/>
              <a:gd name="connsiteY4" fmla="*/ 2701619 h 2786106"/>
              <a:gd name="connsiteX5" fmla="*/ 2068601 w 2500362"/>
              <a:gd name="connsiteY5" fmla="*/ 2701619 h 2786106"/>
              <a:gd name="connsiteX6" fmla="*/ 500130 w 2500362"/>
              <a:gd name="connsiteY6" fmla="*/ 2786106 h 2786106"/>
              <a:gd name="connsiteX7" fmla="*/ 213751 w 2500362"/>
              <a:gd name="connsiteY7" fmla="*/ 2517099 h 2786106"/>
              <a:gd name="connsiteX8" fmla="*/ 0 w 2500362"/>
              <a:gd name="connsiteY8"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 name="connsiteX0" fmla="*/ 0 w 2500362"/>
              <a:gd name="connsiteY0" fmla="*/ 928694 h 2786106"/>
              <a:gd name="connsiteX1" fmla="*/ 524251 w 2500362"/>
              <a:gd name="connsiteY1" fmla="*/ 391965 h 2786106"/>
              <a:gd name="connsiteX2" fmla="*/ 1714576 w 2500362"/>
              <a:gd name="connsiteY2" fmla="*/ 0 h 2786106"/>
              <a:gd name="connsiteX3" fmla="*/ 2298487 w 2500362"/>
              <a:gd name="connsiteY3" fmla="*/ 395098 h 2786106"/>
              <a:gd name="connsiteX4" fmla="*/ 2500362 w 2500362"/>
              <a:gd name="connsiteY4" fmla="*/ 2214530 h 2786106"/>
              <a:gd name="connsiteX5" fmla="*/ 2058693 w 2500362"/>
              <a:gd name="connsiteY5" fmla="*/ 2701619 h 2786106"/>
              <a:gd name="connsiteX6" fmla="*/ 2068601 w 2500362"/>
              <a:gd name="connsiteY6" fmla="*/ 2701619 h 2786106"/>
              <a:gd name="connsiteX7" fmla="*/ 500130 w 2500362"/>
              <a:gd name="connsiteY7" fmla="*/ 2786106 h 2786106"/>
              <a:gd name="connsiteX8" fmla="*/ 213751 w 2500362"/>
              <a:gd name="connsiteY8" fmla="*/ 2517099 h 2786106"/>
              <a:gd name="connsiteX9" fmla="*/ 0 w 2500362"/>
              <a:gd name="connsiteY9" fmla="*/ 928694 h 278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0362" h="2786106">
                <a:moveTo>
                  <a:pt x="0" y="928694"/>
                </a:moveTo>
                <a:cubicBezTo>
                  <a:pt x="174750" y="749784"/>
                  <a:pt x="363160" y="593871"/>
                  <a:pt x="524251" y="391965"/>
                </a:cubicBezTo>
                <a:cubicBezTo>
                  <a:pt x="939651" y="261945"/>
                  <a:pt x="1317801" y="130655"/>
                  <a:pt x="1714576" y="0"/>
                </a:cubicBezTo>
                <a:lnTo>
                  <a:pt x="2298487" y="395098"/>
                </a:lnTo>
                <a:lnTo>
                  <a:pt x="2500362" y="2214530"/>
                </a:lnTo>
                <a:lnTo>
                  <a:pt x="2058693" y="2701619"/>
                </a:lnTo>
                <a:lnTo>
                  <a:pt x="2068601" y="2701619"/>
                </a:lnTo>
                <a:lnTo>
                  <a:pt x="500130" y="2786106"/>
                </a:lnTo>
                <a:lnTo>
                  <a:pt x="213751" y="2517099"/>
                </a:lnTo>
                <a:lnTo>
                  <a:pt x="0" y="928694"/>
                </a:lnTo>
                <a:close/>
              </a:path>
            </a:pathLst>
          </a:cu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15008" y="1142984"/>
            <a:ext cx="1571636" cy="3323987"/>
          </a:xfrm>
          <a:prstGeom prst="rect">
            <a:avLst/>
          </a:prstGeom>
          <a:noFill/>
        </p:spPr>
        <p:txBody>
          <a:bodyPr wrap="square" lIns="91440" tIns="45720" rIns="91440" bIns="45720">
            <a:spAutoFit/>
          </a:bodyPr>
          <a:lstStyle/>
          <a:p>
            <a:pPr algn="ctr"/>
            <a:r>
              <a:rPr lang="en-US" altLang="zh-CN" sz="21000" dirty="0" smtClean="0">
                <a:ln w="18415" cmpd="sng">
                  <a:solidFill>
                    <a:srgbClr val="FF0000"/>
                  </a:solidFill>
                  <a:prstDash val="solid"/>
                </a:ln>
                <a:solidFill>
                  <a:srgbClr val="FF0000"/>
                </a:solidFill>
                <a:effectLst>
                  <a:outerShdw blurRad="63500" dir="3600000" algn="tl" rotWithShape="0">
                    <a:srgbClr val="000000">
                      <a:alpha val="70000"/>
                    </a:srgbClr>
                  </a:outerShdw>
                </a:effectLst>
              </a:rPr>
              <a:t>4</a:t>
            </a:r>
            <a:endParaRPr lang="zh-CN" altLang="en-US" sz="21000" dirty="0">
              <a:ln w="18415" cmpd="sng">
                <a:solidFill>
                  <a:srgbClr val="FF0000"/>
                </a:solidFill>
                <a:prstDash val="solid"/>
              </a:ln>
              <a:solidFill>
                <a:srgbClr val="FF0000"/>
              </a:solidFill>
              <a:effectLst>
                <a:outerShdw blurRad="63500" dir="3600000" algn="tl" rotWithShape="0">
                  <a:srgbClr val="000000">
                    <a:alpha val="70000"/>
                  </a:srgbClr>
                </a:outerShdw>
              </a:effectLst>
            </a:endParaRPr>
          </a:p>
        </p:txBody>
      </p:sp>
      <p:sp>
        <p:nvSpPr>
          <p:cNvPr id="6" name="任意多边形 5"/>
          <p:cNvSpPr/>
          <p:nvPr/>
        </p:nvSpPr>
        <p:spPr>
          <a:xfrm>
            <a:off x="285720" y="3357562"/>
            <a:ext cx="8501122" cy="2143140"/>
          </a:xfrm>
          <a:custGeom>
            <a:avLst/>
            <a:gdLst>
              <a:gd name="connsiteX0" fmla="*/ 0 w 8501122"/>
              <a:gd name="connsiteY0" fmla="*/ 0 h 1928826"/>
              <a:gd name="connsiteX1" fmla="*/ 8501122 w 8501122"/>
              <a:gd name="connsiteY1" fmla="*/ 0 h 1928826"/>
              <a:gd name="connsiteX2" fmla="*/ 8501122 w 8501122"/>
              <a:gd name="connsiteY2" fmla="*/ 1928826 h 1928826"/>
              <a:gd name="connsiteX3" fmla="*/ 0 w 8501122"/>
              <a:gd name="connsiteY3" fmla="*/ 1928826 h 1928826"/>
              <a:gd name="connsiteX4" fmla="*/ 0 w 8501122"/>
              <a:gd name="connsiteY4" fmla="*/ 0 h 1928826"/>
              <a:gd name="connsiteX0" fmla="*/ 0 w 8501122"/>
              <a:gd name="connsiteY0" fmla="*/ 0 h 1928826"/>
              <a:gd name="connsiteX1" fmla="*/ 8501122 w 8501122"/>
              <a:gd name="connsiteY1" fmla="*/ 0 h 1928826"/>
              <a:gd name="connsiteX2" fmla="*/ 7358082 w 8501122"/>
              <a:gd name="connsiteY2" fmla="*/ 1928826 h 1928826"/>
              <a:gd name="connsiteX3" fmla="*/ 0 w 8501122"/>
              <a:gd name="connsiteY3" fmla="*/ 1928826 h 1928826"/>
              <a:gd name="connsiteX4" fmla="*/ 0 w 8501122"/>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0 w 8358214"/>
              <a:gd name="connsiteY3" fmla="*/ 1928826 h 1928826"/>
              <a:gd name="connsiteX4" fmla="*/ 0 w 8358214"/>
              <a:gd name="connsiteY4" fmla="*/ 0 h 1928826"/>
              <a:gd name="connsiteX0" fmla="*/ 0 w 8358214"/>
              <a:gd name="connsiteY0" fmla="*/ 0 h 1928826"/>
              <a:gd name="connsiteX1" fmla="*/ 8358214 w 8358214"/>
              <a:gd name="connsiteY1" fmla="*/ 0 h 1928826"/>
              <a:gd name="connsiteX2" fmla="*/ 735808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785926 h 1928826"/>
              <a:gd name="connsiteX4" fmla="*/ 0 w 8358214"/>
              <a:gd name="connsiteY4" fmla="*/ 0 h 1928826"/>
              <a:gd name="connsiteX0" fmla="*/ 0 w 8358214"/>
              <a:gd name="connsiteY0" fmla="*/ 0 h 1928826"/>
              <a:gd name="connsiteX1" fmla="*/ 8358214 w 8358214"/>
              <a:gd name="connsiteY1" fmla="*/ 0 h 1928826"/>
              <a:gd name="connsiteX2" fmla="*/ 8000992 w 8358214"/>
              <a:gd name="connsiteY2" fmla="*/ 1928826 h 1928826"/>
              <a:gd name="connsiteX3" fmla="*/ 428596 w 8358214"/>
              <a:gd name="connsiteY3" fmla="*/ 1928778 h 1928826"/>
              <a:gd name="connsiteX4" fmla="*/ 0 w 8358214"/>
              <a:gd name="connsiteY4" fmla="*/ 0 h 1928826"/>
              <a:gd name="connsiteX0" fmla="*/ 0 w 8501026"/>
              <a:gd name="connsiteY0" fmla="*/ 0 h 1928826"/>
              <a:gd name="connsiteX1" fmla="*/ 8358214 w 8501026"/>
              <a:gd name="connsiteY1" fmla="*/ 0 h 1928826"/>
              <a:gd name="connsiteX2" fmla="*/ 8501026 w 8501026"/>
              <a:gd name="connsiteY2" fmla="*/ 1928826 h 1928826"/>
              <a:gd name="connsiteX3" fmla="*/ 428596 w 8501026"/>
              <a:gd name="connsiteY3" fmla="*/ 1928778 h 1928826"/>
              <a:gd name="connsiteX4" fmla="*/ 0 w 8501026"/>
              <a:gd name="connsiteY4" fmla="*/ 0 h 1928826"/>
              <a:gd name="connsiteX0" fmla="*/ 0 w 8358214"/>
              <a:gd name="connsiteY0" fmla="*/ 0 h 1928826"/>
              <a:gd name="connsiteX1" fmla="*/ 8358214 w 8358214"/>
              <a:gd name="connsiteY1" fmla="*/ 0 h 1928826"/>
              <a:gd name="connsiteX2" fmla="*/ 8143804 w 8358214"/>
              <a:gd name="connsiteY2" fmla="*/ 1928826 h 1928826"/>
              <a:gd name="connsiteX3" fmla="*/ 428596 w 8358214"/>
              <a:gd name="connsiteY3" fmla="*/ 1928778 h 1928826"/>
              <a:gd name="connsiteX4" fmla="*/ 0 w 8358214"/>
              <a:gd name="connsiteY4" fmla="*/ 0 h 1928826"/>
              <a:gd name="connsiteX0" fmla="*/ 0 w 8358214"/>
              <a:gd name="connsiteY0" fmla="*/ 0 h 1928826"/>
              <a:gd name="connsiteX1" fmla="*/ 8358214 w 8358214"/>
              <a:gd name="connsiteY1" fmla="*/ 0 h 1928826"/>
              <a:gd name="connsiteX2" fmla="*/ 7664943 w 8358214"/>
              <a:gd name="connsiteY2" fmla="*/ 240823 h 1928826"/>
              <a:gd name="connsiteX3" fmla="*/ 8143804 w 8358214"/>
              <a:gd name="connsiteY3" fmla="*/ 1928826 h 1928826"/>
              <a:gd name="connsiteX4" fmla="*/ 428596 w 8358214"/>
              <a:gd name="connsiteY4" fmla="*/ 1928778 h 1928826"/>
              <a:gd name="connsiteX5" fmla="*/ 0 w 8358214"/>
              <a:gd name="connsiteY5" fmla="*/ 0 h 1928826"/>
              <a:gd name="connsiteX0" fmla="*/ 0 w 8358214"/>
              <a:gd name="connsiteY0" fmla="*/ 0 h 1928826"/>
              <a:gd name="connsiteX1" fmla="*/ 8358214 w 8358214"/>
              <a:gd name="connsiteY1" fmla="*/ 0 h 1928826"/>
              <a:gd name="connsiteX2" fmla="*/ 8297046 w 8358214"/>
              <a:gd name="connsiteY2" fmla="*/ 472256 h 1928826"/>
              <a:gd name="connsiteX3" fmla="*/ 8143804 w 8358214"/>
              <a:gd name="connsiteY3" fmla="*/ 1928826 h 1928826"/>
              <a:gd name="connsiteX4" fmla="*/ 428596 w 8358214"/>
              <a:gd name="connsiteY4" fmla="*/ 1928778 h 1928826"/>
              <a:gd name="connsiteX5" fmla="*/ 0 w 8358214"/>
              <a:gd name="connsiteY5" fmla="*/ 0 h 19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214" h="1928826">
                <a:moveTo>
                  <a:pt x="0" y="0"/>
                </a:moveTo>
                <a:lnTo>
                  <a:pt x="8358214" y="0"/>
                </a:lnTo>
                <a:lnTo>
                  <a:pt x="8297046" y="472256"/>
                </a:lnTo>
                <a:lnTo>
                  <a:pt x="8143804" y="1928826"/>
                </a:lnTo>
                <a:lnTo>
                  <a:pt x="428596" y="1928778"/>
                </a:lnTo>
                <a:lnTo>
                  <a:pt x="0" y="0"/>
                </a:lnTo>
                <a:close/>
              </a:path>
            </a:pathLst>
          </a:cu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矩形 9"/>
          <p:cNvSpPr/>
          <p:nvPr/>
        </p:nvSpPr>
        <p:spPr>
          <a:xfrm>
            <a:off x="5143504" y="4071942"/>
            <a:ext cx="3286148" cy="1323439"/>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关于麦当劳的几点思考</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1511232144007944.gif"/>
          <p:cNvPicPr>
            <a:picLocks noChangeAspect="1"/>
          </p:cNvPicPr>
          <p:nvPr/>
        </p:nvPicPr>
        <p:blipFill>
          <a:blip r:embed="rId2"/>
          <a:stretch>
            <a:fillRect/>
          </a:stretch>
        </p:blipFill>
        <p:spPr>
          <a:xfrm>
            <a:off x="0" y="0"/>
            <a:ext cx="2285984" cy="6858000"/>
          </a:xfrm>
          <a:prstGeom prst="rect">
            <a:avLst/>
          </a:prstGeom>
        </p:spPr>
      </p:pic>
      <p:sp>
        <p:nvSpPr>
          <p:cNvPr id="11" name="原创设计师QQ598969553      _1"/>
          <p:cNvSpPr/>
          <p:nvPr/>
        </p:nvSpPr>
        <p:spPr>
          <a:xfrm>
            <a:off x="2571736" y="2071678"/>
            <a:ext cx="1960387" cy="996953"/>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rgbClr val="FFC000"/>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lIns="330596" tIns="5080" rIns="320435" bIns="5080" spcCol="1270" anchor="ctr"/>
          <a:lstStyle/>
          <a:p>
            <a:pPr algn="ctr" defTabSz="355600" eaLnBrk="1" fontAlgn="auto" hangingPunct="1">
              <a:lnSpc>
                <a:spcPct val="90000"/>
              </a:lnSpc>
              <a:spcAft>
                <a:spcPct val="35000"/>
              </a:spcAft>
              <a:defRPr/>
            </a:pPr>
            <a:endParaRPr lang="en-US" sz="800" b="1" dirty="0">
              <a:solidFill>
                <a:schemeClr val="bg1"/>
              </a:solidFill>
            </a:endParaRPr>
          </a:p>
          <a:p>
            <a:pPr algn="ctr" defTabSz="355600" eaLnBrk="1" fontAlgn="auto" hangingPunct="1">
              <a:lnSpc>
                <a:spcPct val="90000"/>
              </a:lnSpc>
              <a:spcAft>
                <a:spcPct val="35000"/>
              </a:spcAft>
              <a:defRPr/>
            </a:pPr>
            <a:endParaRPr lang="en-US" sz="800" b="1" dirty="0">
              <a:solidFill>
                <a:schemeClr val="bg1"/>
              </a:solidFill>
            </a:endParaRPr>
          </a:p>
        </p:txBody>
      </p:sp>
      <p:sp>
        <p:nvSpPr>
          <p:cNvPr id="12" name="原创设计师QQ598969553      _2"/>
          <p:cNvSpPr/>
          <p:nvPr/>
        </p:nvSpPr>
        <p:spPr>
          <a:xfrm>
            <a:off x="2571736" y="3643314"/>
            <a:ext cx="2000264" cy="914412"/>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rgbClr val="C00000"/>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lIns="330596" tIns="5080" rIns="320435" bIns="5080" spcCol="1270" anchor="ctr"/>
          <a:lstStyle/>
          <a:p>
            <a:pPr algn="ctr" defTabSz="355600" eaLnBrk="1" fontAlgn="auto" hangingPunct="1">
              <a:lnSpc>
                <a:spcPct val="90000"/>
              </a:lnSpc>
              <a:spcAft>
                <a:spcPct val="35000"/>
              </a:spcAft>
              <a:defRPr/>
            </a:pPr>
            <a:endParaRPr lang="en-US" sz="1600" b="1" dirty="0">
              <a:solidFill>
                <a:schemeClr val="bg1"/>
              </a:solidFill>
            </a:endParaRPr>
          </a:p>
        </p:txBody>
      </p:sp>
      <p:sp>
        <p:nvSpPr>
          <p:cNvPr id="13" name="原创设计师QQ598969553      _3"/>
          <p:cNvSpPr/>
          <p:nvPr/>
        </p:nvSpPr>
        <p:spPr>
          <a:xfrm>
            <a:off x="2643174" y="5143512"/>
            <a:ext cx="2071702" cy="928694"/>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rgbClr val="00B0F0"/>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lIns="330596" tIns="5080" rIns="320435" bIns="5080" spcCol="1270" anchor="ctr"/>
          <a:lstStyle/>
          <a:p>
            <a:pPr algn="ctr" defTabSz="355600" eaLnBrk="1" fontAlgn="auto" hangingPunct="1">
              <a:lnSpc>
                <a:spcPct val="90000"/>
              </a:lnSpc>
              <a:spcAft>
                <a:spcPct val="35000"/>
              </a:spcAft>
              <a:defRPr/>
            </a:pPr>
            <a:endParaRPr lang="en-US" sz="1600" b="1" dirty="0">
              <a:solidFill>
                <a:schemeClr val="bg1"/>
              </a:solidFill>
            </a:endParaRPr>
          </a:p>
        </p:txBody>
      </p:sp>
      <p:sp>
        <p:nvSpPr>
          <p:cNvPr id="15" name="原创设计师QQ598969553      _5"/>
          <p:cNvSpPr txBox="1">
            <a:spLocks/>
          </p:cNvSpPr>
          <p:nvPr/>
        </p:nvSpPr>
        <p:spPr>
          <a:xfrm>
            <a:off x="2928926" y="3857628"/>
            <a:ext cx="1643074" cy="41751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zh-CN" altLang="en-US" sz="2400" b="1" dirty="0" smtClean="0">
                <a:solidFill>
                  <a:schemeClr val="bg1"/>
                </a:solidFill>
              </a:rPr>
              <a:t>服务场景</a:t>
            </a:r>
            <a:endParaRPr lang="en-US" sz="2400" b="1" dirty="0">
              <a:solidFill>
                <a:schemeClr val="bg1"/>
              </a:solidFill>
            </a:endParaRPr>
          </a:p>
        </p:txBody>
      </p:sp>
      <p:sp>
        <p:nvSpPr>
          <p:cNvPr id="16" name="原创设计师QQ598969553      _6"/>
          <p:cNvSpPr txBox="1">
            <a:spLocks/>
          </p:cNvSpPr>
          <p:nvPr/>
        </p:nvSpPr>
        <p:spPr>
          <a:xfrm>
            <a:off x="3071802" y="5429264"/>
            <a:ext cx="2571768" cy="417513"/>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en-US" sz="2400" b="1" dirty="0" smtClean="0">
                <a:solidFill>
                  <a:schemeClr val="bg1"/>
                </a:solidFill>
              </a:rPr>
              <a:t>QSCV</a:t>
            </a:r>
            <a:r>
              <a:rPr lang="zh-CN" altLang="en-US" sz="2400" b="1" dirty="0" smtClean="0">
                <a:solidFill>
                  <a:schemeClr val="bg1"/>
                </a:solidFill>
              </a:rPr>
              <a:t>体系</a:t>
            </a:r>
            <a:endParaRPr lang="en-US" sz="2400" b="1" dirty="0">
              <a:solidFill>
                <a:schemeClr val="bg1"/>
              </a:solidFill>
            </a:endParaRPr>
          </a:p>
        </p:txBody>
      </p:sp>
      <p:sp>
        <p:nvSpPr>
          <p:cNvPr id="22" name="原创设计师QQ598969553      _12"/>
          <p:cNvSpPr txBox="1">
            <a:spLocks/>
          </p:cNvSpPr>
          <p:nvPr/>
        </p:nvSpPr>
        <p:spPr>
          <a:xfrm>
            <a:off x="4572000" y="2285992"/>
            <a:ext cx="3000396" cy="41751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zh-CN" altLang="en-US" sz="2000" b="1" dirty="0" smtClean="0">
                <a:solidFill>
                  <a:schemeClr val="tx1"/>
                </a:solidFill>
              </a:rPr>
              <a:t>更多</a:t>
            </a:r>
            <a:r>
              <a:rPr lang="zh-CN" altLang="en-US" sz="2000" b="1" dirty="0" smtClean="0">
                <a:solidFill>
                  <a:schemeClr val="tx1"/>
                </a:solidFill>
              </a:rPr>
              <a:t>考虑的是现有因素而没有前瞻性的视角</a:t>
            </a:r>
            <a:endParaRPr lang="en-US" sz="2000" b="1" dirty="0">
              <a:solidFill>
                <a:schemeClr val="tx1"/>
              </a:solidFill>
            </a:endParaRPr>
          </a:p>
        </p:txBody>
      </p:sp>
      <p:sp>
        <p:nvSpPr>
          <p:cNvPr id="23" name="矩形 22"/>
          <p:cNvSpPr/>
          <p:nvPr/>
        </p:nvSpPr>
        <p:spPr>
          <a:xfrm>
            <a:off x="3357554" y="500042"/>
            <a:ext cx="4643470" cy="707886"/>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一、服务运营战略</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
        <p:nvSpPr>
          <p:cNvPr id="24" name="原创设计师QQ598969553      _12"/>
          <p:cNvSpPr txBox="1">
            <a:spLocks/>
          </p:cNvSpPr>
          <p:nvPr/>
        </p:nvSpPr>
        <p:spPr>
          <a:xfrm>
            <a:off x="3214678" y="2357430"/>
            <a:ext cx="1071570" cy="41751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zh-CN" altLang="en-US" sz="2400" b="1" dirty="0" smtClean="0">
                <a:solidFill>
                  <a:schemeClr val="bg1"/>
                </a:solidFill>
              </a:rPr>
              <a:t>选址</a:t>
            </a:r>
            <a:endParaRPr lang="en-US" sz="2400" b="1" dirty="0">
              <a:solidFill>
                <a:schemeClr val="bg1"/>
              </a:solidFill>
            </a:endParaRPr>
          </a:p>
        </p:txBody>
      </p:sp>
      <p:sp>
        <p:nvSpPr>
          <p:cNvPr id="25" name="矩形 24"/>
          <p:cNvSpPr/>
          <p:nvPr/>
        </p:nvSpPr>
        <p:spPr>
          <a:xfrm>
            <a:off x="4572000" y="3571876"/>
            <a:ext cx="4357718" cy="1323439"/>
          </a:xfrm>
          <a:prstGeom prst="rect">
            <a:avLst/>
          </a:prstGeom>
        </p:spPr>
        <p:txBody>
          <a:bodyPr wrap="square">
            <a:spAutoFit/>
          </a:bodyPr>
          <a:lstStyle/>
          <a:p>
            <a:r>
              <a:rPr lang="zh-CN" altLang="en-US" sz="2000" b="1" dirty="0" smtClean="0"/>
              <a:t>以年轻人为主要顾客的麦当劳应该在保留标准化专业化的同时增加一些个性化</a:t>
            </a:r>
            <a:r>
              <a:rPr lang="zh-CN" altLang="en-US" sz="2000" b="1" dirty="0" smtClean="0"/>
              <a:t>的元素</a:t>
            </a:r>
            <a:r>
              <a:rPr lang="zh-CN" altLang="en-US" sz="2000" b="1" dirty="0" smtClean="0"/>
              <a:t>，来更好的迎合新时代的消费者</a:t>
            </a:r>
            <a:endParaRPr lang="zh-CN" altLang="en-US" sz="2000" b="1" dirty="0"/>
          </a:p>
        </p:txBody>
      </p:sp>
      <p:sp>
        <p:nvSpPr>
          <p:cNvPr id="26" name="矩形 25"/>
          <p:cNvSpPr/>
          <p:nvPr/>
        </p:nvSpPr>
        <p:spPr>
          <a:xfrm>
            <a:off x="4857752" y="5357826"/>
            <a:ext cx="4143404" cy="707886"/>
          </a:xfrm>
          <a:prstGeom prst="rect">
            <a:avLst/>
          </a:prstGeom>
        </p:spPr>
        <p:txBody>
          <a:bodyPr wrap="square">
            <a:spAutoFit/>
          </a:bodyPr>
          <a:lstStyle/>
          <a:p>
            <a:r>
              <a:rPr lang="zh-CN" altLang="en-US" sz="2000" b="1" dirty="0" smtClean="0"/>
              <a:t>这几方面相当于企业准则于企业文化。是推广企业的有力</a:t>
            </a:r>
            <a:r>
              <a:rPr lang="zh-CN" altLang="en-US" sz="2000" b="1" dirty="0" smtClean="0"/>
              <a:t>武器。</a:t>
            </a:r>
            <a:endParaRPr lang="zh-CN" altLang="en-US" sz="2000"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1511232144007944.gif"/>
          <p:cNvPicPr>
            <a:picLocks noChangeAspect="1"/>
          </p:cNvPicPr>
          <p:nvPr/>
        </p:nvPicPr>
        <p:blipFill>
          <a:blip r:embed="rId2"/>
          <a:stretch>
            <a:fillRect/>
          </a:stretch>
        </p:blipFill>
        <p:spPr>
          <a:xfrm>
            <a:off x="0" y="0"/>
            <a:ext cx="2285984" cy="6858000"/>
          </a:xfrm>
          <a:prstGeom prst="rect">
            <a:avLst/>
          </a:prstGeom>
        </p:spPr>
      </p:pic>
      <p:sp>
        <p:nvSpPr>
          <p:cNvPr id="5" name="矩形 4"/>
          <p:cNvSpPr/>
          <p:nvPr/>
        </p:nvSpPr>
        <p:spPr>
          <a:xfrm>
            <a:off x="3357554" y="500042"/>
            <a:ext cx="4643470" cy="707886"/>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二、本土化探究</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
        <p:nvSpPr>
          <p:cNvPr id="6" name="原创设计师QQ598969553      _1"/>
          <p:cNvSpPr/>
          <p:nvPr/>
        </p:nvSpPr>
        <p:spPr>
          <a:xfrm>
            <a:off x="2428860" y="2071678"/>
            <a:ext cx="2143140" cy="996953"/>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rgbClr val="FFC000"/>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lIns="330596" tIns="5080" rIns="320435" bIns="5080" spcCol="1270" anchor="ctr"/>
          <a:lstStyle/>
          <a:p>
            <a:pPr algn="ctr" defTabSz="355600" eaLnBrk="1" fontAlgn="auto" hangingPunct="1">
              <a:lnSpc>
                <a:spcPct val="90000"/>
              </a:lnSpc>
              <a:spcAft>
                <a:spcPct val="35000"/>
              </a:spcAft>
              <a:defRPr/>
            </a:pPr>
            <a:endParaRPr lang="en-US" sz="800" b="1" dirty="0">
              <a:solidFill>
                <a:schemeClr val="bg1"/>
              </a:solidFill>
            </a:endParaRPr>
          </a:p>
          <a:p>
            <a:pPr algn="ctr" defTabSz="355600" eaLnBrk="1" fontAlgn="auto" hangingPunct="1">
              <a:lnSpc>
                <a:spcPct val="90000"/>
              </a:lnSpc>
              <a:spcAft>
                <a:spcPct val="35000"/>
              </a:spcAft>
              <a:defRPr/>
            </a:pPr>
            <a:endParaRPr lang="en-US" sz="800" b="1" dirty="0">
              <a:solidFill>
                <a:schemeClr val="bg1"/>
              </a:solidFill>
            </a:endParaRPr>
          </a:p>
        </p:txBody>
      </p:sp>
      <p:sp>
        <p:nvSpPr>
          <p:cNvPr id="7" name="原创设计师QQ598969553      _2"/>
          <p:cNvSpPr/>
          <p:nvPr/>
        </p:nvSpPr>
        <p:spPr>
          <a:xfrm>
            <a:off x="2428860" y="3643314"/>
            <a:ext cx="2143140" cy="914412"/>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rgbClr val="C00000"/>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lIns="330596" tIns="5080" rIns="320435" bIns="5080" spcCol="1270" anchor="ctr"/>
          <a:lstStyle/>
          <a:p>
            <a:pPr algn="ctr" defTabSz="355600" eaLnBrk="1" fontAlgn="auto" hangingPunct="1">
              <a:lnSpc>
                <a:spcPct val="90000"/>
              </a:lnSpc>
              <a:spcAft>
                <a:spcPct val="35000"/>
              </a:spcAft>
              <a:defRPr/>
            </a:pPr>
            <a:endParaRPr lang="en-US" sz="1600" b="1" dirty="0">
              <a:solidFill>
                <a:schemeClr val="bg1"/>
              </a:solidFill>
            </a:endParaRPr>
          </a:p>
        </p:txBody>
      </p:sp>
      <p:sp>
        <p:nvSpPr>
          <p:cNvPr id="8" name="原创设计师QQ598969553      _3"/>
          <p:cNvSpPr/>
          <p:nvPr/>
        </p:nvSpPr>
        <p:spPr>
          <a:xfrm>
            <a:off x="2357422" y="5143512"/>
            <a:ext cx="2928958" cy="928694"/>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rgbClr val="00B0F0"/>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lIns="330596" tIns="5080" rIns="320435" bIns="5080" spcCol="1270" anchor="ctr"/>
          <a:lstStyle/>
          <a:p>
            <a:pPr algn="ctr" defTabSz="355600" eaLnBrk="1" fontAlgn="auto" hangingPunct="1">
              <a:lnSpc>
                <a:spcPct val="90000"/>
              </a:lnSpc>
              <a:spcAft>
                <a:spcPct val="35000"/>
              </a:spcAft>
              <a:defRPr/>
            </a:pPr>
            <a:endParaRPr lang="en-US" sz="1600" b="1" dirty="0">
              <a:solidFill>
                <a:schemeClr val="bg1"/>
              </a:solidFill>
            </a:endParaRPr>
          </a:p>
        </p:txBody>
      </p:sp>
      <p:sp>
        <p:nvSpPr>
          <p:cNvPr id="9" name="原创设计师QQ598969553      _5"/>
          <p:cNvSpPr txBox="1">
            <a:spLocks/>
          </p:cNvSpPr>
          <p:nvPr/>
        </p:nvSpPr>
        <p:spPr>
          <a:xfrm>
            <a:off x="2786050" y="3857628"/>
            <a:ext cx="1928826" cy="41751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zh-CN" altLang="en-US" sz="2400" b="1" dirty="0" smtClean="0">
                <a:solidFill>
                  <a:schemeClr val="bg1"/>
                </a:solidFill>
              </a:rPr>
              <a:t>服务本土化</a:t>
            </a:r>
            <a:endParaRPr lang="en-US" sz="2400" b="1" dirty="0">
              <a:solidFill>
                <a:schemeClr val="bg1"/>
              </a:solidFill>
            </a:endParaRPr>
          </a:p>
        </p:txBody>
      </p:sp>
      <p:sp>
        <p:nvSpPr>
          <p:cNvPr id="10" name="原创设计师QQ598969553      _6"/>
          <p:cNvSpPr txBox="1">
            <a:spLocks/>
          </p:cNvSpPr>
          <p:nvPr/>
        </p:nvSpPr>
        <p:spPr>
          <a:xfrm>
            <a:off x="2857488" y="5357826"/>
            <a:ext cx="2428892" cy="417513"/>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zh-CN" altLang="en-US" sz="2400" b="1" dirty="0" smtClean="0">
                <a:solidFill>
                  <a:schemeClr val="bg1"/>
                </a:solidFill>
              </a:rPr>
              <a:t>经营模式本土化</a:t>
            </a:r>
            <a:endParaRPr lang="en-US" sz="2400" b="1" dirty="0">
              <a:solidFill>
                <a:schemeClr val="bg1"/>
              </a:solidFill>
            </a:endParaRPr>
          </a:p>
        </p:txBody>
      </p:sp>
      <p:sp>
        <p:nvSpPr>
          <p:cNvPr id="11" name="原创设计师QQ598969553      _12"/>
          <p:cNvSpPr txBox="1">
            <a:spLocks/>
          </p:cNvSpPr>
          <p:nvPr/>
        </p:nvSpPr>
        <p:spPr>
          <a:xfrm>
            <a:off x="4286248" y="1928802"/>
            <a:ext cx="4429156" cy="41751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zh-CN" altLang="en-US" sz="2000" b="1" dirty="0" smtClean="0">
                <a:solidFill>
                  <a:schemeClr val="tx1"/>
                </a:solidFill>
              </a:rPr>
              <a:t>       在</a:t>
            </a:r>
            <a:r>
              <a:rPr lang="zh-CN" altLang="en-US" sz="2000" b="1" dirty="0" smtClean="0">
                <a:solidFill>
                  <a:schemeClr val="tx1"/>
                </a:solidFill>
              </a:rPr>
              <a:t>产品本土化的同时需要保留下</a:t>
            </a:r>
            <a:r>
              <a:rPr lang="zh-CN" altLang="en-US" sz="2000" b="1" dirty="0" smtClean="0">
                <a:solidFill>
                  <a:schemeClr val="tx1"/>
                </a:solidFill>
              </a:rPr>
              <a:t>麦当劳</a:t>
            </a:r>
            <a:r>
              <a:rPr lang="zh-CN" altLang="en-US" sz="2000" b="1" dirty="0" smtClean="0">
                <a:solidFill>
                  <a:schemeClr val="tx1"/>
                </a:solidFill>
              </a:rPr>
              <a:t>自己的</a:t>
            </a:r>
            <a:r>
              <a:rPr lang="zh-CN" altLang="en-US" sz="2000" b="1" dirty="0" smtClean="0">
                <a:solidFill>
                  <a:schemeClr val="tx1"/>
                </a:solidFill>
              </a:rPr>
              <a:t>特色。只有</a:t>
            </a:r>
            <a:r>
              <a:rPr lang="zh-CN" altLang="en-US" sz="2000" b="1" dirty="0" smtClean="0">
                <a:solidFill>
                  <a:schemeClr val="tx1"/>
                </a:solidFill>
              </a:rPr>
              <a:t>本土化的食品和经典食品共同发展才能赢得中国</a:t>
            </a:r>
            <a:r>
              <a:rPr lang="zh-CN" altLang="en-US" sz="2000" b="1" dirty="0" smtClean="0">
                <a:solidFill>
                  <a:schemeClr val="tx1"/>
                </a:solidFill>
              </a:rPr>
              <a:t>市场。</a:t>
            </a:r>
            <a:endParaRPr lang="zh-CN" altLang="en-US" sz="2000" b="1" dirty="0">
              <a:solidFill>
                <a:schemeClr val="tx1"/>
              </a:solidFill>
            </a:endParaRPr>
          </a:p>
        </p:txBody>
      </p:sp>
      <p:sp>
        <p:nvSpPr>
          <p:cNvPr id="12" name="原创设计师QQ598969553      _12"/>
          <p:cNvSpPr txBox="1">
            <a:spLocks/>
          </p:cNvSpPr>
          <p:nvPr/>
        </p:nvSpPr>
        <p:spPr>
          <a:xfrm>
            <a:off x="2786050" y="2357430"/>
            <a:ext cx="1928826" cy="41751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zh-CN" altLang="en-US" sz="2400" b="1" dirty="0" smtClean="0">
                <a:solidFill>
                  <a:schemeClr val="bg1"/>
                </a:solidFill>
              </a:rPr>
              <a:t>产品本土化</a:t>
            </a:r>
            <a:endParaRPr lang="en-US" sz="2400" b="1" dirty="0">
              <a:solidFill>
                <a:schemeClr val="bg1"/>
              </a:solidFill>
            </a:endParaRPr>
          </a:p>
        </p:txBody>
      </p:sp>
      <p:sp>
        <p:nvSpPr>
          <p:cNvPr id="13" name="矩形 12"/>
          <p:cNvSpPr/>
          <p:nvPr/>
        </p:nvSpPr>
        <p:spPr>
          <a:xfrm>
            <a:off x="4643438" y="3643314"/>
            <a:ext cx="4357718" cy="1015663"/>
          </a:xfrm>
          <a:prstGeom prst="rect">
            <a:avLst/>
          </a:prstGeom>
        </p:spPr>
        <p:txBody>
          <a:bodyPr wrap="square">
            <a:spAutoFit/>
          </a:bodyPr>
          <a:lstStyle/>
          <a:p>
            <a:r>
              <a:rPr lang="zh-CN" altLang="en-US" sz="2000" b="1" dirty="0" smtClean="0"/>
              <a:t>即专业又不失亲切感将是麦当劳今后发展需要研究的重要</a:t>
            </a:r>
            <a:r>
              <a:rPr lang="zh-CN" altLang="en-US" sz="2000" b="1" dirty="0" smtClean="0"/>
              <a:t>课题。</a:t>
            </a:r>
            <a:r>
              <a:rPr lang="zh-CN" altLang="en-US" sz="2000" b="1" dirty="0" smtClean="0"/>
              <a:t>此外还有一些很“尴尬”的本土化出现</a:t>
            </a:r>
            <a:endParaRPr lang="zh-CN" altLang="en-US" sz="2000" b="1" dirty="0"/>
          </a:p>
        </p:txBody>
      </p:sp>
      <p:sp>
        <p:nvSpPr>
          <p:cNvPr id="14" name="矩形 13"/>
          <p:cNvSpPr/>
          <p:nvPr/>
        </p:nvSpPr>
        <p:spPr>
          <a:xfrm>
            <a:off x="5286380" y="5000636"/>
            <a:ext cx="3714776" cy="1015663"/>
          </a:xfrm>
          <a:prstGeom prst="rect">
            <a:avLst/>
          </a:prstGeom>
        </p:spPr>
        <p:txBody>
          <a:bodyPr wrap="square">
            <a:spAutoFit/>
          </a:bodyPr>
          <a:lstStyle/>
          <a:p>
            <a:r>
              <a:rPr lang="zh-CN" altLang="en-US" sz="2000" b="1" dirty="0" smtClean="0"/>
              <a:t>中国政府对经济的把控相对于西方更加严格，这是麦当劳在中国市场的又一挑战。</a:t>
            </a:r>
            <a:endParaRPr lang="zh-CN" altLang="en-US" sz="20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1511231607472412.gif"/>
          <p:cNvPicPr>
            <a:picLocks noChangeAspect="1"/>
          </p:cNvPicPr>
          <p:nvPr/>
        </p:nvPicPr>
        <p:blipFill>
          <a:blip r:embed="rId2"/>
          <a:stretch>
            <a:fillRect/>
          </a:stretch>
        </p:blipFill>
        <p:spPr>
          <a:xfrm>
            <a:off x="2071670" y="2285992"/>
            <a:ext cx="4714908" cy="3214710"/>
          </a:xfrm>
          <a:prstGeom prst="ellipse">
            <a:avLst/>
          </a:prstGeom>
          <a:ln>
            <a:noFill/>
          </a:ln>
          <a:effectLst>
            <a:softEdge rad="112500"/>
          </a:effectLst>
        </p:spPr>
      </p:pic>
      <p:sp>
        <p:nvSpPr>
          <p:cNvPr id="5" name="矩形 4"/>
          <p:cNvSpPr/>
          <p:nvPr/>
        </p:nvSpPr>
        <p:spPr>
          <a:xfrm>
            <a:off x="214282" y="1428736"/>
            <a:ext cx="8572528" cy="830997"/>
          </a:xfrm>
          <a:prstGeom prst="rect">
            <a:avLst/>
          </a:prstGeom>
          <a:noFill/>
        </p:spPr>
        <p:txBody>
          <a:bodyPr wrap="square" lIns="91440" tIns="45720" rIns="91440" bIns="45720">
            <a:spAutoFit/>
          </a:bodyPr>
          <a:lstStyle/>
          <a:p>
            <a:pPr algn="ctr"/>
            <a:r>
              <a:rPr lang="en-US" altLang="zh-CN" sz="48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Berlin Sans FB Demi" pitchFamily="34" charset="0"/>
                <a:ea typeface="方正姚体" pitchFamily="2" charset="-122"/>
              </a:rPr>
              <a:t>Thank You For Your Attention</a:t>
            </a:r>
            <a:endParaRPr lang="zh-CN" altLang="en-US" sz="48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Berlin Sans FB Demi" pitchFamily="34" charset="0"/>
              <a:ea typeface="方正姚体"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l="-20000" r="-20000"/>
          </a:stretch>
        </a:blipFill>
        <a:effectLst/>
      </p:bgPr>
    </p:bg>
    <p:spTree>
      <p:nvGrpSpPr>
        <p:cNvPr id="1" name=""/>
        <p:cNvGrpSpPr/>
        <p:nvPr/>
      </p:nvGrpSpPr>
      <p:grpSpPr>
        <a:xfrm>
          <a:off x="0" y="0"/>
          <a:ext cx="0" cy="0"/>
          <a:chOff x="0" y="0"/>
          <a:chExt cx="0" cy="0"/>
        </a:xfrm>
      </p:grpSpPr>
      <p:sp>
        <p:nvSpPr>
          <p:cNvPr id="4" name="Oval 2"/>
          <p:cNvSpPr>
            <a:spLocks noChangeArrowheads="1"/>
          </p:cNvSpPr>
          <p:nvPr/>
        </p:nvSpPr>
        <p:spPr bwMode="auto">
          <a:xfrm>
            <a:off x="1142976" y="2643182"/>
            <a:ext cx="1236946" cy="1125564"/>
          </a:xfrm>
          <a:prstGeom prst="ellipse">
            <a:avLst/>
          </a:prstGeom>
          <a:solidFill>
            <a:srgbClr val="E4402F"/>
          </a:solidFill>
          <a:ln>
            <a:solidFill>
              <a:srgbClr val="CBAB89"/>
            </a:solidFill>
          </a:ln>
        </p:spPr>
        <p:txBody>
          <a:bodyPr/>
          <a:lstStyle/>
          <a:p>
            <a:r>
              <a:rPr lang="en-US" altLang="zh-CN" sz="2400" dirty="0" smtClean="0">
                <a:solidFill>
                  <a:schemeClr val="bg1"/>
                </a:solidFill>
              </a:rPr>
              <a:t>1955</a:t>
            </a:r>
            <a:endParaRPr lang="zh-CN" altLang="en-US" sz="2400" dirty="0">
              <a:solidFill>
                <a:schemeClr val="bg1"/>
              </a:solidFill>
            </a:endParaRPr>
          </a:p>
        </p:txBody>
      </p:sp>
      <p:sp>
        <p:nvSpPr>
          <p:cNvPr id="5" name="Freeform 3"/>
          <p:cNvSpPr>
            <a:spLocks/>
          </p:cNvSpPr>
          <p:nvPr/>
        </p:nvSpPr>
        <p:spPr bwMode="auto">
          <a:xfrm rot="20794799">
            <a:off x="1357290" y="2143116"/>
            <a:ext cx="1159157" cy="993803"/>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2" y="0"/>
                  <a:pt x="0" y="0"/>
                </a:cubicBezTo>
              </a:path>
            </a:pathLst>
          </a:custGeom>
          <a:noFill/>
          <a:ln w="38100" cap="flat" cmpd="sng">
            <a:solidFill>
              <a:srgbClr val="A2897B"/>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6" name="Oval 4"/>
          <p:cNvSpPr>
            <a:spLocks noChangeArrowheads="1"/>
          </p:cNvSpPr>
          <p:nvPr/>
        </p:nvSpPr>
        <p:spPr bwMode="auto">
          <a:xfrm>
            <a:off x="5143504" y="2643182"/>
            <a:ext cx="1214696" cy="1125564"/>
          </a:xfrm>
          <a:prstGeom prst="ellipse">
            <a:avLst/>
          </a:prstGeom>
          <a:solidFill>
            <a:srgbClr val="E4402F"/>
          </a:solidFill>
          <a:ln>
            <a:solidFill>
              <a:srgbClr val="CBAB89"/>
            </a:solidFill>
          </a:ln>
        </p:spPr>
        <p:txBody>
          <a:bodyPr/>
          <a:lstStyle/>
          <a:p>
            <a:r>
              <a:rPr lang="en-US" altLang="zh-CN" sz="2400" dirty="0" smtClean="0">
                <a:solidFill>
                  <a:schemeClr val="bg1"/>
                </a:solidFill>
              </a:rPr>
              <a:t>2011</a:t>
            </a:r>
            <a:endParaRPr lang="zh-CN" altLang="en-US" sz="2400" dirty="0" smtClean="0">
              <a:solidFill>
                <a:schemeClr val="bg1"/>
              </a:solidFill>
            </a:endParaRPr>
          </a:p>
        </p:txBody>
      </p:sp>
      <p:sp>
        <p:nvSpPr>
          <p:cNvPr id="7" name="Freeform 5"/>
          <p:cNvSpPr>
            <a:spLocks/>
          </p:cNvSpPr>
          <p:nvPr/>
        </p:nvSpPr>
        <p:spPr bwMode="auto">
          <a:xfrm>
            <a:off x="5411768" y="2285992"/>
            <a:ext cx="1159157" cy="993803"/>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1" y="0"/>
                  <a:pt x="0" y="0"/>
                </a:cubicBezTo>
              </a:path>
            </a:pathLst>
          </a:custGeom>
          <a:noFill/>
          <a:ln w="38100" cap="flat" cmpd="sng">
            <a:solidFill>
              <a:srgbClr val="A2897B"/>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8" name="Oval 6"/>
          <p:cNvSpPr>
            <a:spLocks noChangeArrowheads="1"/>
          </p:cNvSpPr>
          <p:nvPr/>
        </p:nvSpPr>
        <p:spPr bwMode="auto">
          <a:xfrm>
            <a:off x="3286116" y="3714752"/>
            <a:ext cx="1236935" cy="1123733"/>
          </a:xfrm>
          <a:prstGeom prst="ellipse">
            <a:avLst/>
          </a:prstGeom>
          <a:solidFill>
            <a:srgbClr val="E4402F"/>
          </a:solidFill>
          <a:ln>
            <a:solidFill>
              <a:srgbClr val="CBAB89"/>
            </a:solidFill>
          </a:ln>
        </p:spPr>
        <p:txBody>
          <a:bodyPr/>
          <a:lstStyle/>
          <a:p>
            <a:r>
              <a:rPr lang="en-US" altLang="zh-CN" sz="2400" dirty="0" smtClean="0">
                <a:solidFill>
                  <a:schemeClr val="bg1"/>
                </a:solidFill>
              </a:rPr>
              <a:t>1990</a:t>
            </a:r>
            <a:endParaRPr lang="zh-CN" altLang="en-US" sz="2400" dirty="0">
              <a:solidFill>
                <a:schemeClr val="bg1"/>
              </a:solidFill>
            </a:endParaRPr>
          </a:p>
        </p:txBody>
      </p:sp>
      <p:sp>
        <p:nvSpPr>
          <p:cNvPr id="9" name="Freeform 7"/>
          <p:cNvSpPr>
            <a:spLocks/>
          </p:cNvSpPr>
          <p:nvPr/>
        </p:nvSpPr>
        <p:spPr bwMode="auto">
          <a:xfrm>
            <a:off x="3571868" y="4214818"/>
            <a:ext cx="1167169" cy="993802"/>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38100" cap="flat" cmpd="sng">
            <a:solidFill>
              <a:srgbClr val="A2897B"/>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0" name="Oval 8"/>
          <p:cNvSpPr>
            <a:spLocks noChangeArrowheads="1"/>
          </p:cNvSpPr>
          <p:nvPr/>
        </p:nvSpPr>
        <p:spPr bwMode="auto">
          <a:xfrm>
            <a:off x="7000891" y="3675300"/>
            <a:ext cx="1214447" cy="1123733"/>
          </a:xfrm>
          <a:prstGeom prst="ellipse">
            <a:avLst/>
          </a:prstGeom>
          <a:solidFill>
            <a:srgbClr val="E4402F"/>
          </a:solidFill>
          <a:ln>
            <a:solidFill>
              <a:srgbClr val="CBAB89"/>
            </a:solidFill>
          </a:ln>
        </p:spPr>
        <p:txBody>
          <a:bodyPr/>
          <a:lstStyle/>
          <a:p>
            <a:r>
              <a:rPr lang="en-US" altLang="zh-CN" sz="2400" dirty="0" smtClean="0">
                <a:solidFill>
                  <a:schemeClr val="bg1"/>
                </a:solidFill>
              </a:rPr>
              <a:t>NOW</a:t>
            </a:r>
            <a:endParaRPr lang="zh-CN" altLang="en-US" sz="2400" dirty="0">
              <a:solidFill>
                <a:schemeClr val="bg1"/>
              </a:solidFill>
            </a:endParaRPr>
          </a:p>
        </p:txBody>
      </p:sp>
      <p:sp>
        <p:nvSpPr>
          <p:cNvPr id="11" name="Freeform 9"/>
          <p:cNvSpPr>
            <a:spLocks/>
          </p:cNvSpPr>
          <p:nvPr/>
        </p:nvSpPr>
        <p:spPr bwMode="auto">
          <a:xfrm>
            <a:off x="7286644" y="4071942"/>
            <a:ext cx="1161828" cy="993802"/>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38100" cap="flat" cmpd="sng">
            <a:solidFill>
              <a:srgbClr val="A2897B"/>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4" name="Rectangle 22"/>
          <p:cNvSpPr>
            <a:spLocks noChangeArrowheads="1"/>
          </p:cNvSpPr>
          <p:nvPr/>
        </p:nvSpPr>
        <p:spPr bwMode="auto">
          <a:xfrm>
            <a:off x="2786050" y="1500174"/>
            <a:ext cx="1928826"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E4402F"/>
                </a:solidFill>
              </a:rPr>
              <a:t>Step 02</a:t>
            </a:r>
          </a:p>
          <a:p>
            <a:pPr algn="ctr"/>
            <a:r>
              <a:rPr lang="en-US" altLang="zh-CN" b="1" dirty="0" smtClean="0"/>
              <a:t>1990</a:t>
            </a:r>
            <a:r>
              <a:rPr lang="zh-CN" altLang="en-US" b="1" dirty="0" smtClean="0"/>
              <a:t>年深圳第一家餐厅开业起，麦当劳至今在中国大陆开店总数超过</a:t>
            </a:r>
            <a:r>
              <a:rPr lang="en-US" altLang="zh-CN" b="1" dirty="0" smtClean="0"/>
              <a:t>700</a:t>
            </a:r>
            <a:r>
              <a:rPr lang="zh-CN" altLang="en-US" b="1" dirty="0" smtClean="0"/>
              <a:t>家，拥有员工超过</a:t>
            </a:r>
            <a:r>
              <a:rPr lang="en-US" altLang="zh-CN" b="1" dirty="0" smtClean="0"/>
              <a:t>9</a:t>
            </a:r>
            <a:r>
              <a:rPr lang="zh-CN" altLang="en-US" b="1" dirty="0" smtClean="0"/>
              <a:t>万名</a:t>
            </a:r>
            <a:endParaRPr lang="zh-CN" altLang="en-US" b="1" dirty="0">
              <a:solidFill>
                <a:schemeClr val="bg1">
                  <a:lumMod val="50000"/>
                </a:schemeClr>
              </a:solidFill>
            </a:endParaRPr>
          </a:p>
        </p:txBody>
      </p:sp>
      <p:sp>
        <p:nvSpPr>
          <p:cNvPr id="25" name="Rectangle 23"/>
          <p:cNvSpPr>
            <a:spLocks noChangeArrowheads="1"/>
          </p:cNvSpPr>
          <p:nvPr/>
        </p:nvSpPr>
        <p:spPr bwMode="auto">
          <a:xfrm>
            <a:off x="537849" y="3859474"/>
            <a:ext cx="1962449" cy="1661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E4402F"/>
                </a:solidFill>
              </a:rPr>
              <a:t>Step 01</a:t>
            </a:r>
          </a:p>
          <a:p>
            <a:pPr algn="ctr"/>
            <a:r>
              <a:rPr lang="zh-CN" altLang="en-US" b="1" dirty="0" smtClean="0"/>
              <a:t>雷</a:t>
            </a:r>
            <a:r>
              <a:rPr lang="en-US" altLang="zh-CN" b="1" dirty="0" smtClean="0"/>
              <a:t>•</a:t>
            </a:r>
            <a:r>
              <a:rPr lang="zh-CN" altLang="en-US" b="1" dirty="0" smtClean="0"/>
              <a:t>克洛克（</a:t>
            </a:r>
            <a:r>
              <a:rPr lang="en-US" altLang="zh-CN" b="1" dirty="0" smtClean="0"/>
              <a:t>Ray Kroc</a:t>
            </a:r>
            <a:r>
              <a:rPr lang="zh-CN" altLang="en-US" b="1" dirty="0" smtClean="0"/>
              <a:t>）开设第一家餐馆以来，麦当劳餐馆迅速向国内外扩张。</a:t>
            </a:r>
            <a:endParaRPr lang="zh-CN" altLang="en-US" b="1" dirty="0">
              <a:solidFill>
                <a:schemeClr val="bg1">
                  <a:lumMod val="50000"/>
                </a:schemeClr>
              </a:solidFill>
            </a:endParaRPr>
          </a:p>
        </p:txBody>
      </p:sp>
      <p:sp>
        <p:nvSpPr>
          <p:cNvPr id="26" name="Rectangle 24"/>
          <p:cNvSpPr>
            <a:spLocks noChangeArrowheads="1"/>
          </p:cNvSpPr>
          <p:nvPr/>
        </p:nvSpPr>
        <p:spPr bwMode="auto">
          <a:xfrm>
            <a:off x="6858016" y="1857364"/>
            <a:ext cx="1767136" cy="1661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E4402F"/>
                </a:solidFill>
              </a:rPr>
              <a:t>Step 04</a:t>
            </a:r>
          </a:p>
          <a:p>
            <a:pPr algn="ctr"/>
            <a:r>
              <a:rPr lang="zh-CN" altLang="en-US" b="1" dirty="0" smtClean="0"/>
              <a:t>到目前为止，在</a:t>
            </a:r>
            <a:r>
              <a:rPr lang="en-US" altLang="zh-CN" b="1" dirty="0" smtClean="0"/>
              <a:t>121</a:t>
            </a:r>
            <a:r>
              <a:rPr lang="zh-CN" altLang="en-US" b="1" dirty="0" smtClean="0"/>
              <a:t>个国家拥有超过</a:t>
            </a:r>
            <a:r>
              <a:rPr lang="en-US" altLang="zh-CN" b="1" dirty="0" smtClean="0"/>
              <a:t>32 000</a:t>
            </a:r>
            <a:r>
              <a:rPr lang="zh-CN" altLang="en-US" b="1" dirty="0" smtClean="0"/>
              <a:t>家餐厅，每天为</a:t>
            </a:r>
            <a:r>
              <a:rPr lang="en-US" altLang="zh-CN" b="1" dirty="0" smtClean="0"/>
              <a:t>4 600</a:t>
            </a:r>
            <a:r>
              <a:rPr lang="zh-CN" altLang="en-US" b="1" dirty="0" smtClean="0"/>
              <a:t>万顾客提供服务</a:t>
            </a:r>
            <a:endParaRPr lang="zh-CN" altLang="en-US" b="1" dirty="0">
              <a:solidFill>
                <a:schemeClr val="bg1">
                  <a:lumMod val="50000"/>
                </a:schemeClr>
              </a:solidFill>
            </a:endParaRPr>
          </a:p>
        </p:txBody>
      </p:sp>
      <p:sp>
        <p:nvSpPr>
          <p:cNvPr id="27" name="Rectangle 25"/>
          <p:cNvSpPr>
            <a:spLocks noChangeArrowheads="1"/>
          </p:cNvSpPr>
          <p:nvPr/>
        </p:nvSpPr>
        <p:spPr bwMode="auto">
          <a:xfrm>
            <a:off x="5000628" y="3929066"/>
            <a:ext cx="150019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E4402F"/>
                </a:solidFill>
              </a:rPr>
              <a:t>Step 03</a:t>
            </a:r>
          </a:p>
          <a:p>
            <a:pPr algn="ctr"/>
            <a:r>
              <a:rPr lang="en-US" altLang="zh-CN" b="1" dirty="0" smtClean="0"/>
              <a:t>2011</a:t>
            </a:r>
            <a:r>
              <a:rPr lang="zh-CN" altLang="en-US" b="1" dirty="0" smtClean="0"/>
              <a:t>年，中国跃升为全球第三大市场。</a:t>
            </a:r>
            <a:endParaRPr lang="zh-CN" altLang="en-US" b="1"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300"/>
                                  </p:stCondLst>
                                  <p:childTnLst>
                                    <p:animScale>
                                      <p:cBhvr>
                                        <p:cTn id="11" dur="150" fill="hold"/>
                                        <p:tgtEl>
                                          <p:spTgt spid="4"/>
                                        </p:tgtEl>
                                      </p:cBhvr>
                                      <p:by x="110000" y="110000"/>
                                    </p:animScale>
                                  </p:childTnLst>
                                </p:cTn>
                              </p:par>
                              <p:par>
                                <p:cTn id="12" presetID="2" presetClass="entr" presetSubtype="4" fill="hold" grpId="0" nodeType="withEffect">
                                  <p:stCondLst>
                                    <p:cond delay="40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750" fill="hold"/>
                                        <p:tgtEl>
                                          <p:spTgt spid="25"/>
                                        </p:tgtEl>
                                        <p:attrNameLst>
                                          <p:attrName>ppt_x</p:attrName>
                                        </p:attrNameLst>
                                      </p:cBhvr>
                                      <p:tavLst>
                                        <p:tav tm="0">
                                          <p:val>
                                            <p:strVal val="#ppt_x"/>
                                          </p:val>
                                        </p:tav>
                                        <p:tav tm="100000">
                                          <p:val>
                                            <p:strVal val="#ppt_x"/>
                                          </p:val>
                                        </p:tav>
                                      </p:tavLst>
                                    </p:anim>
                                    <p:anim calcmode="lin" valueType="num">
                                      <p:cBhvr additive="base">
                                        <p:cTn id="15" dur="750" fill="hold"/>
                                        <p:tgtEl>
                                          <p:spTgt spid="25"/>
                                        </p:tgtEl>
                                        <p:attrNameLst>
                                          <p:attrName>ppt_y</p:attrName>
                                        </p:attrNameLst>
                                      </p:cBhvr>
                                      <p:tavLst>
                                        <p:tav tm="0">
                                          <p:val>
                                            <p:strVal val="1+#ppt_h/2"/>
                                          </p:val>
                                        </p:tav>
                                        <p:tav tm="100000">
                                          <p:val>
                                            <p:strVal val="#ppt_y"/>
                                          </p:val>
                                        </p:tav>
                                      </p:tavLst>
                                    </p:anim>
                                  </p:childTnLst>
                                </p:cTn>
                              </p:par>
                              <p:par>
                                <p:cTn id="16" presetID="22" presetClass="entr" presetSubtype="8" fill="hold" grpId="0" nodeType="withEffect">
                                  <p:stCondLst>
                                    <p:cond delay="7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53" presetClass="entr" presetSubtype="16" fill="hold" grpId="0" nodeType="withEffect">
                                  <p:stCondLst>
                                    <p:cond delay="120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1500"/>
                                  </p:stCondLst>
                                  <p:childTnLst>
                                    <p:animScale>
                                      <p:cBhvr>
                                        <p:cTn id="25" dur="150" fill="hold"/>
                                        <p:tgtEl>
                                          <p:spTgt spid="8"/>
                                        </p:tgtEl>
                                      </p:cBhvr>
                                      <p:by x="110000" y="110000"/>
                                    </p:animScale>
                                  </p:childTnLst>
                                </p:cTn>
                              </p:par>
                              <p:par>
                                <p:cTn id="26" presetID="2" presetClass="entr" presetSubtype="1" fill="hold" grpId="0" nodeType="withEffect">
                                  <p:stCondLst>
                                    <p:cond delay="160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750" fill="hold"/>
                                        <p:tgtEl>
                                          <p:spTgt spid="24"/>
                                        </p:tgtEl>
                                        <p:attrNameLst>
                                          <p:attrName>ppt_x</p:attrName>
                                        </p:attrNameLst>
                                      </p:cBhvr>
                                      <p:tavLst>
                                        <p:tav tm="0">
                                          <p:val>
                                            <p:strVal val="#ppt_x"/>
                                          </p:val>
                                        </p:tav>
                                        <p:tav tm="100000">
                                          <p:val>
                                            <p:strVal val="#ppt_x"/>
                                          </p:val>
                                        </p:tav>
                                      </p:tavLst>
                                    </p:anim>
                                    <p:anim calcmode="lin" valueType="num">
                                      <p:cBhvr additive="base">
                                        <p:cTn id="29" dur="750" fill="hold"/>
                                        <p:tgtEl>
                                          <p:spTgt spid="24"/>
                                        </p:tgtEl>
                                        <p:attrNameLst>
                                          <p:attrName>ppt_y</p:attrName>
                                        </p:attrNameLst>
                                      </p:cBhvr>
                                      <p:tavLst>
                                        <p:tav tm="0">
                                          <p:val>
                                            <p:strVal val="0-#ppt_h/2"/>
                                          </p:val>
                                        </p:tav>
                                        <p:tav tm="100000">
                                          <p:val>
                                            <p:strVal val="#ppt_y"/>
                                          </p:val>
                                        </p:tav>
                                      </p:tavLst>
                                    </p:anim>
                                  </p:childTnLst>
                                </p:cTn>
                              </p:par>
                              <p:par>
                                <p:cTn id="30" presetID="22" presetClass="entr" presetSubtype="8" fill="hold" grpId="0" nodeType="withEffect">
                                  <p:stCondLst>
                                    <p:cond delay="190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53" presetClass="entr" presetSubtype="16" fill="hold" grpId="0" nodeType="withEffect">
                                  <p:stCondLst>
                                    <p:cond delay="2400"/>
                                  </p:stCondLst>
                                  <p:childTnLst>
                                    <p:set>
                                      <p:cBhvr>
                                        <p:cTn id="34" dur="1" fill="hold">
                                          <p:stCondLst>
                                            <p:cond delay="0"/>
                                          </p:stCondLst>
                                        </p:cTn>
                                        <p:tgtEl>
                                          <p:spTgt spid="6"/>
                                        </p:tgtEl>
                                        <p:attrNameLst>
                                          <p:attrName>style.visibility</p:attrName>
                                        </p:attrNameLst>
                                      </p:cBhvr>
                                      <p:to>
                                        <p:strVal val="visible"/>
                                      </p:to>
                                    </p:set>
                                    <p:anim calcmode="lin" valueType="num">
                                      <p:cBhvr>
                                        <p:cTn id="35" dur="300" fill="hold"/>
                                        <p:tgtEl>
                                          <p:spTgt spid="6"/>
                                        </p:tgtEl>
                                        <p:attrNameLst>
                                          <p:attrName>ppt_w</p:attrName>
                                        </p:attrNameLst>
                                      </p:cBhvr>
                                      <p:tavLst>
                                        <p:tav tm="0">
                                          <p:val>
                                            <p:fltVal val="0"/>
                                          </p:val>
                                        </p:tav>
                                        <p:tav tm="100000">
                                          <p:val>
                                            <p:strVal val="#ppt_w"/>
                                          </p:val>
                                        </p:tav>
                                      </p:tavLst>
                                    </p:anim>
                                    <p:anim calcmode="lin" valueType="num">
                                      <p:cBhvr>
                                        <p:cTn id="36" dur="300" fill="hold"/>
                                        <p:tgtEl>
                                          <p:spTgt spid="6"/>
                                        </p:tgtEl>
                                        <p:attrNameLst>
                                          <p:attrName>ppt_h</p:attrName>
                                        </p:attrNameLst>
                                      </p:cBhvr>
                                      <p:tavLst>
                                        <p:tav tm="0">
                                          <p:val>
                                            <p:fltVal val="0"/>
                                          </p:val>
                                        </p:tav>
                                        <p:tav tm="100000">
                                          <p:val>
                                            <p:strVal val="#ppt_h"/>
                                          </p:val>
                                        </p:tav>
                                      </p:tavLst>
                                    </p:anim>
                                    <p:animEffect transition="in" filter="fade">
                                      <p:cBhvr>
                                        <p:cTn id="37" dur="300"/>
                                        <p:tgtEl>
                                          <p:spTgt spid="6"/>
                                        </p:tgtEl>
                                      </p:cBhvr>
                                    </p:animEffect>
                                  </p:childTnLst>
                                </p:cTn>
                              </p:par>
                              <p:par>
                                <p:cTn id="38" presetID="6" presetClass="emph" presetSubtype="0" autoRev="1" fill="hold" grpId="1" nodeType="withEffect">
                                  <p:stCondLst>
                                    <p:cond delay="2700"/>
                                  </p:stCondLst>
                                  <p:childTnLst>
                                    <p:animScale>
                                      <p:cBhvr>
                                        <p:cTn id="39" dur="150" fill="hold"/>
                                        <p:tgtEl>
                                          <p:spTgt spid="6"/>
                                        </p:tgtEl>
                                      </p:cBhvr>
                                      <p:by x="110000" y="110000"/>
                                    </p:animScale>
                                  </p:childTnLst>
                                </p:cTn>
                              </p:par>
                              <p:par>
                                <p:cTn id="40" presetID="2" presetClass="entr" presetSubtype="4" fill="hold" grpId="0" nodeType="withEffect">
                                  <p:stCondLst>
                                    <p:cond delay="280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750" fill="hold"/>
                                        <p:tgtEl>
                                          <p:spTgt spid="27"/>
                                        </p:tgtEl>
                                        <p:attrNameLst>
                                          <p:attrName>ppt_x</p:attrName>
                                        </p:attrNameLst>
                                      </p:cBhvr>
                                      <p:tavLst>
                                        <p:tav tm="0">
                                          <p:val>
                                            <p:strVal val="#ppt_x"/>
                                          </p:val>
                                        </p:tav>
                                        <p:tav tm="100000">
                                          <p:val>
                                            <p:strVal val="#ppt_x"/>
                                          </p:val>
                                        </p:tav>
                                      </p:tavLst>
                                    </p:anim>
                                    <p:anim calcmode="lin" valueType="num">
                                      <p:cBhvr additive="base">
                                        <p:cTn id="43" dur="750" fill="hold"/>
                                        <p:tgtEl>
                                          <p:spTgt spid="27"/>
                                        </p:tgtEl>
                                        <p:attrNameLst>
                                          <p:attrName>ppt_y</p:attrName>
                                        </p:attrNameLst>
                                      </p:cBhvr>
                                      <p:tavLst>
                                        <p:tav tm="0">
                                          <p:val>
                                            <p:strVal val="1+#ppt_h/2"/>
                                          </p:val>
                                        </p:tav>
                                        <p:tav tm="100000">
                                          <p:val>
                                            <p:strVal val="#ppt_y"/>
                                          </p:val>
                                        </p:tav>
                                      </p:tavLst>
                                    </p:anim>
                                  </p:childTnLst>
                                </p:cTn>
                              </p:par>
                              <p:par>
                                <p:cTn id="44" presetID="22" presetClass="entr" presetSubtype="8" fill="hold" grpId="0" nodeType="withEffect">
                                  <p:stCondLst>
                                    <p:cond delay="310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par>
                                <p:cTn id="47" presetID="53" presetClass="entr" presetSubtype="16" fill="hold" grpId="0" nodeType="withEffect">
                                  <p:stCondLst>
                                    <p:cond delay="36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300" fill="hold"/>
                                        <p:tgtEl>
                                          <p:spTgt spid="10"/>
                                        </p:tgtEl>
                                        <p:attrNameLst>
                                          <p:attrName>ppt_w</p:attrName>
                                        </p:attrNameLst>
                                      </p:cBhvr>
                                      <p:tavLst>
                                        <p:tav tm="0">
                                          <p:val>
                                            <p:fltVal val="0"/>
                                          </p:val>
                                        </p:tav>
                                        <p:tav tm="100000">
                                          <p:val>
                                            <p:strVal val="#ppt_w"/>
                                          </p:val>
                                        </p:tav>
                                      </p:tavLst>
                                    </p:anim>
                                    <p:anim calcmode="lin" valueType="num">
                                      <p:cBhvr>
                                        <p:cTn id="50" dur="300" fill="hold"/>
                                        <p:tgtEl>
                                          <p:spTgt spid="10"/>
                                        </p:tgtEl>
                                        <p:attrNameLst>
                                          <p:attrName>ppt_h</p:attrName>
                                        </p:attrNameLst>
                                      </p:cBhvr>
                                      <p:tavLst>
                                        <p:tav tm="0">
                                          <p:val>
                                            <p:fltVal val="0"/>
                                          </p:val>
                                        </p:tav>
                                        <p:tav tm="100000">
                                          <p:val>
                                            <p:strVal val="#ppt_h"/>
                                          </p:val>
                                        </p:tav>
                                      </p:tavLst>
                                    </p:anim>
                                    <p:animEffect transition="in" filter="fade">
                                      <p:cBhvr>
                                        <p:cTn id="51" dur="300"/>
                                        <p:tgtEl>
                                          <p:spTgt spid="10"/>
                                        </p:tgtEl>
                                      </p:cBhvr>
                                    </p:animEffect>
                                  </p:childTnLst>
                                </p:cTn>
                              </p:par>
                              <p:par>
                                <p:cTn id="52" presetID="6" presetClass="emph" presetSubtype="0" autoRev="1" fill="hold" grpId="1" nodeType="withEffect">
                                  <p:stCondLst>
                                    <p:cond delay="3900"/>
                                  </p:stCondLst>
                                  <p:childTnLst>
                                    <p:animScale>
                                      <p:cBhvr>
                                        <p:cTn id="53" dur="150" fill="hold"/>
                                        <p:tgtEl>
                                          <p:spTgt spid="10"/>
                                        </p:tgtEl>
                                      </p:cBhvr>
                                      <p:by x="110000" y="110000"/>
                                    </p:animScale>
                                  </p:childTnLst>
                                </p:cTn>
                              </p:par>
                              <p:par>
                                <p:cTn id="54" presetID="2" presetClass="entr" presetSubtype="1" fill="hold" grpId="0" nodeType="withEffect">
                                  <p:stCondLst>
                                    <p:cond delay="4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ppt_x"/>
                                          </p:val>
                                        </p:tav>
                                        <p:tav tm="100000">
                                          <p:val>
                                            <p:strVal val="#ppt_x"/>
                                          </p:val>
                                        </p:tav>
                                      </p:tavLst>
                                    </p:anim>
                                    <p:anim calcmode="lin" valueType="num">
                                      <p:cBhvr additive="base">
                                        <p:cTn id="57" dur="750" fill="hold"/>
                                        <p:tgtEl>
                                          <p:spTgt spid="26"/>
                                        </p:tgtEl>
                                        <p:attrNameLst>
                                          <p:attrName>ppt_y</p:attrName>
                                        </p:attrNameLst>
                                      </p:cBhvr>
                                      <p:tavLst>
                                        <p:tav tm="0">
                                          <p:val>
                                            <p:strVal val="0-#ppt_h/2"/>
                                          </p:val>
                                        </p:tav>
                                        <p:tav tm="100000">
                                          <p:val>
                                            <p:strVal val="#ppt_y"/>
                                          </p:val>
                                        </p:tav>
                                      </p:tavLst>
                                    </p:anim>
                                  </p:childTnLst>
                                </p:cTn>
                              </p:par>
                              <p:par>
                                <p:cTn id="58" presetID="22" presetClass="entr" presetSubtype="8" fill="hold" grpId="0" nodeType="withEffect">
                                  <p:stCondLst>
                                    <p:cond delay="43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6" grpId="0" animBg="1"/>
      <p:bldP spid="6" grpId="1" animBg="1"/>
      <p:bldP spid="7" grpId="0" animBg="1"/>
      <p:bldP spid="8" grpId="0" animBg="1"/>
      <p:bldP spid="8" grpId="1" animBg="1"/>
      <p:bldP spid="9" grpId="0" animBg="1"/>
      <p:bldP spid="10" grpId="0" animBg="1"/>
      <p:bldP spid="10" grpId="1" animBg="1"/>
      <p:bldP spid="11" grpId="0" animBg="1"/>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43108" y="3429000"/>
            <a:ext cx="6143668" cy="2031325"/>
          </a:xfrm>
          <a:prstGeom prst="rect">
            <a:avLst/>
          </a:prstGeom>
          <a:solidFill>
            <a:schemeClr val="bg1">
              <a:alpha val="19000"/>
            </a:schemeClr>
          </a:solidFill>
        </p:spPr>
        <p:txBody>
          <a:bodyPr wrap="square">
            <a:spAutoFit/>
          </a:bodyPr>
          <a:lstStyle/>
          <a:p>
            <a:r>
              <a:rPr lang="en-US" b="1" dirty="0" smtClean="0"/>
              <a:t>        2017</a:t>
            </a:r>
            <a:r>
              <a:rPr lang="zh-CN" altLang="en-US" b="1" dirty="0" smtClean="0"/>
              <a:t>年</a:t>
            </a:r>
            <a:r>
              <a:rPr lang="en-US" b="1" dirty="0" smtClean="0"/>
              <a:t>1</a:t>
            </a:r>
            <a:r>
              <a:rPr lang="zh-CN" altLang="en-US" b="1" dirty="0" smtClean="0"/>
              <a:t>月</a:t>
            </a:r>
            <a:r>
              <a:rPr lang="en-US" b="1" dirty="0" smtClean="0"/>
              <a:t>9</a:t>
            </a:r>
            <a:r>
              <a:rPr lang="zh-CN" altLang="en-US" b="1" dirty="0" smtClean="0"/>
              <a:t>日，中信集团旗下的中信股份、中信资本控股、凯雷投资集团和麦当劳联合宣布达成战略合作并成立新公司，后者将成为麦当劳未来</a:t>
            </a:r>
            <a:r>
              <a:rPr lang="en-US" b="1" dirty="0" smtClean="0"/>
              <a:t>20</a:t>
            </a:r>
            <a:r>
              <a:rPr lang="zh-CN" altLang="en-US" b="1" dirty="0" smtClean="0"/>
              <a:t>年在中国内地和香港的主特许经营商。</a:t>
            </a:r>
            <a:endParaRPr lang="en-US" altLang="zh-CN" b="1" dirty="0" smtClean="0"/>
          </a:p>
          <a:p>
            <a:r>
              <a:rPr lang="en-US" altLang="zh-CN" b="1" dirty="0" smtClean="0"/>
              <a:t>        </a:t>
            </a:r>
            <a:r>
              <a:rPr lang="zh-CN" altLang="en-US" b="1" dirty="0" smtClean="0"/>
              <a:t>预计未来五年在中国内地和香港开设</a:t>
            </a:r>
            <a:r>
              <a:rPr lang="en-US" b="1" dirty="0" smtClean="0"/>
              <a:t>1500</a:t>
            </a:r>
            <a:r>
              <a:rPr lang="zh-CN" altLang="en-US" b="1" dirty="0" smtClean="0"/>
              <a:t>多家新餐厅，策略重点为三四线城市。本次交易完成后，麦当劳在中国内地和香港的</a:t>
            </a:r>
            <a:r>
              <a:rPr lang="en-US" b="1" dirty="0" smtClean="0"/>
              <a:t>1750</a:t>
            </a:r>
            <a:r>
              <a:rPr lang="zh-CN" altLang="en-US" b="1" dirty="0" smtClean="0"/>
              <a:t>多家直营餐厅将转为特许经营。</a:t>
            </a:r>
            <a:endParaRPr lang="zh-CN" altLang="en-US" b="1" dirty="0"/>
          </a:p>
        </p:txBody>
      </p:sp>
      <p:pic>
        <p:nvPicPr>
          <p:cNvPr id="5" name="图片 4" descr="201511261846394777_1120_341.jpg"/>
          <p:cNvPicPr>
            <a:picLocks noChangeAspect="1"/>
          </p:cNvPicPr>
          <p:nvPr/>
        </p:nvPicPr>
        <p:blipFill>
          <a:blip r:embed="rId2"/>
          <a:stretch>
            <a:fillRect/>
          </a:stretch>
        </p:blipFill>
        <p:spPr>
          <a:xfrm>
            <a:off x="0" y="0"/>
            <a:ext cx="7929586" cy="2357430"/>
          </a:xfrm>
          <a:prstGeom prst="rect">
            <a:avLst/>
          </a:prstGeom>
        </p:spPr>
      </p:pic>
      <p:grpSp>
        <p:nvGrpSpPr>
          <p:cNvPr id="19" name="组合 18"/>
          <p:cNvGrpSpPr/>
          <p:nvPr/>
        </p:nvGrpSpPr>
        <p:grpSpPr>
          <a:xfrm>
            <a:off x="562462" y="3441343"/>
            <a:ext cx="1363850" cy="2185147"/>
            <a:chOff x="996950" y="2262188"/>
            <a:chExt cx="434975" cy="696913"/>
          </a:xfrm>
        </p:grpSpPr>
        <p:sp>
          <p:nvSpPr>
            <p:cNvPr id="20"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9"/>
            <p:cNvSpPr>
              <a:spLocks/>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0"/>
            <p:cNvSpPr>
              <a:spLocks/>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
            <p:cNvSpPr>
              <a:spLocks/>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3"/>
            <p:cNvSpPr>
              <a:spLocks/>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4"/>
            <p:cNvSpPr>
              <a:spLocks/>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5"/>
            <p:cNvSpPr>
              <a:spLocks/>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6"/>
            <p:cNvSpPr>
              <a:spLocks/>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7"/>
            <p:cNvSpPr>
              <a:spLocks/>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8"/>
            <p:cNvSpPr>
              <a:spLocks/>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
            <p:cNvSpPr>
              <a:spLocks/>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0"/>
            <p:cNvSpPr>
              <a:spLocks/>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1"/>
            <p:cNvSpPr>
              <a:spLocks/>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
            <p:cNvSpPr>
              <a:spLocks/>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
            <p:cNvSpPr>
              <a:spLocks/>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4"/>
            <p:cNvSpPr>
              <a:spLocks/>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p:cNvSpPr>
              <a:spLocks/>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p:cNvSpPr>
              <a:spLocks/>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p:cNvSpPr>
              <a:spLocks/>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p:cNvSpPr>
              <a:spLocks/>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p:cNvSpPr>
              <a:spLocks/>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p:cNvSpPr>
              <a:spLocks/>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2"/>
            <p:cNvSpPr>
              <a:spLocks/>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3"/>
            <p:cNvSpPr>
              <a:spLocks/>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4"/>
            <p:cNvSpPr>
              <a:spLocks/>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5"/>
            <p:cNvSpPr>
              <a:spLocks/>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6"/>
            <p:cNvSpPr>
              <a:spLocks/>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3"/>
            <p:cNvSpPr>
              <a:spLocks/>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4"/>
            <p:cNvSpPr>
              <a:spLocks/>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5"/>
            <p:cNvSpPr>
              <a:spLocks/>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6"/>
            <p:cNvSpPr>
              <a:spLocks/>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p:cNvGrpSpPr/>
          <p:nvPr/>
        </p:nvGrpSpPr>
        <p:grpSpPr>
          <a:xfrm>
            <a:off x="0" y="2714620"/>
            <a:ext cx="2399181" cy="2399181"/>
            <a:chOff x="817563" y="2030413"/>
            <a:chExt cx="765175" cy="765175"/>
          </a:xfrm>
          <a:solidFill>
            <a:schemeClr val="bg1">
              <a:lumMod val="75000"/>
            </a:schemeClr>
          </a:solidFill>
        </p:grpSpPr>
        <p:grpSp>
          <p:nvGrpSpPr>
            <p:cNvPr id="81" name="组合 45"/>
            <p:cNvGrpSpPr/>
            <p:nvPr/>
          </p:nvGrpSpPr>
          <p:grpSpPr>
            <a:xfrm>
              <a:off x="1050925" y="2039938"/>
              <a:ext cx="495300" cy="269876"/>
              <a:chOff x="1050925" y="2039938"/>
              <a:chExt cx="495300" cy="269876"/>
            </a:xfrm>
            <a:grpFill/>
          </p:grpSpPr>
          <p:sp>
            <p:nvSpPr>
              <p:cNvPr id="480"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69"/>
              <p:cNvSpPr>
                <a:spLocks/>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0"/>
              <p:cNvSpPr>
                <a:spLocks/>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71"/>
              <p:cNvSpPr>
                <a:spLocks/>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72"/>
              <p:cNvSpPr>
                <a:spLocks/>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73"/>
              <p:cNvSpPr>
                <a:spLocks/>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74"/>
              <p:cNvSpPr>
                <a:spLocks/>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75"/>
              <p:cNvSpPr>
                <a:spLocks/>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76"/>
              <p:cNvSpPr>
                <a:spLocks/>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77"/>
              <p:cNvSpPr>
                <a:spLocks/>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78"/>
              <p:cNvSpPr>
                <a:spLocks/>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79"/>
              <p:cNvSpPr>
                <a:spLocks/>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80"/>
              <p:cNvSpPr>
                <a:spLocks/>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81"/>
              <p:cNvSpPr>
                <a:spLocks/>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95"/>
              <p:cNvSpPr>
                <a:spLocks/>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96"/>
              <p:cNvSpPr>
                <a:spLocks/>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99"/>
              <p:cNvSpPr>
                <a:spLocks/>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167"/>
              <p:cNvSpPr>
                <a:spLocks/>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168"/>
              <p:cNvSpPr>
                <a:spLocks/>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169"/>
              <p:cNvSpPr>
                <a:spLocks/>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170"/>
              <p:cNvSpPr>
                <a:spLocks/>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171"/>
              <p:cNvSpPr>
                <a:spLocks/>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172"/>
              <p:cNvSpPr>
                <a:spLocks/>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173"/>
              <p:cNvSpPr>
                <a:spLocks/>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174"/>
              <p:cNvSpPr>
                <a:spLocks/>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175"/>
              <p:cNvSpPr>
                <a:spLocks/>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185"/>
              <p:cNvSpPr>
                <a:spLocks/>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186"/>
              <p:cNvSpPr>
                <a:spLocks/>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187"/>
              <p:cNvSpPr>
                <a:spLocks/>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188"/>
              <p:cNvSpPr>
                <a:spLocks/>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189"/>
              <p:cNvSpPr>
                <a:spLocks/>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190"/>
              <p:cNvSpPr>
                <a:spLocks/>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191"/>
              <p:cNvSpPr>
                <a:spLocks/>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192"/>
              <p:cNvSpPr>
                <a:spLocks/>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197"/>
              <p:cNvSpPr>
                <a:spLocks/>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198"/>
              <p:cNvSpPr>
                <a:spLocks/>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199"/>
              <p:cNvSpPr>
                <a:spLocks/>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p:nvGrpSpPr>
          <p:grpSpPr>
            <a:xfrm>
              <a:off x="1341438" y="2374901"/>
              <a:ext cx="174625" cy="404812"/>
              <a:chOff x="1341438" y="2374901"/>
              <a:chExt cx="174625" cy="404812"/>
            </a:xfrm>
            <a:grpFill/>
          </p:grpSpPr>
          <p:sp>
            <p:nvSpPr>
              <p:cNvPr id="407" name="Freeform 92"/>
              <p:cNvSpPr>
                <a:spLocks/>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93"/>
              <p:cNvSpPr>
                <a:spLocks/>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94"/>
              <p:cNvSpPr>
                <a:spLocks/>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01"/>
              <p:cNvSpPr>
                <a:spLocks/>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02"/>
              <p:cNvSpPr>
                <a:spLocks/>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03"/>
              <p:cNvSpPr>
                <a:spLocks/>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04"/>
              <p:cNvSpPr>
                <a:spLocks/>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05"/>
              <p:cNvSpPr>
                <a:spLocks/>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06"/>
              <p:cNvSpPr>
                <a:spLocks/>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07"/>
              <p:cNvSpPr>
                <a:spLocks/>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08"/>
              <p:cNvSpPr>
                <a:spLocks/>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09"/>
              <p:cNvSpPr>
                <a:spLocks/>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10"/>
              <p:cNvSpPr>
                <a:spLocks/>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11"/>
              <p:cNvSpPr>
                <a:spLocks/>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12"/>
              <p:cNvSpPr>
                <a:spLocks/>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13"/>
              <p:cNvSpPr>
                <a:spLocks/>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14"/>
              <p:cNvSpPr>
                <a:spLocks/>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15"/>
              <p:cNvSpPr>
                <a:spLocks/>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16"/>
              <p:cNvSpPr>
                <a:spLocks/>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17"/>
              <p:cNvSpPr>
                <a:spLocks/>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18"/>
              <p:cNvSpPr>
                <a:spLocks/>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19"/>
              <p:cNvSpPr>
                <a:spLocks/>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20"/>
              <p:cNvSpPr>
                <a:spLocks/>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21"/>
              <p:cNvSpPr>
                <a:spLocks/>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22"/>
              <p:cNvSpPr>
                <a:spLocks/>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23"/>
              <p:cNvSpPr>
                <a:spLocks/>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24"/>
              <p:cNvSpPr>
                <a:spLocks/>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25"/>
              <p:cNvSpPr>
                <a:spLocks/>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26"/>
              <p:cNvSpPr>
                <a:spLocks/>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27"/>
              <p:cNvSpPr>
                <a:spLocks/>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28"/>
              <p:cNvSpPr>
                <a:spLocks/>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129"/>
              <p:cNvSpPr>
                <a:spLocks/>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130"/>
              <p:cNvSpPr>
                <a:spLocks/>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131"/>
              <p:cNvSpPr>
                <a:spLocks/>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132"/>
              <p:cNvSpPr>
                <a:spLocks/>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133"/>
              <p:cNvSpPr>
                <a:spLocks/>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134"/>
              <p:cNvSpPr>
                <a:spLocks/>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135"/>
              <p:cNvSpPr>
                <a:spLocks/>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136"/>
              <p:cNvSpPr>
                <a:spLocks/>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137"/>
              <p:cNvSpPr>
                <a:spLocks/>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38"/>
              <p:cNvSpPr>
                <a:spLocks/>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39"/>
              <p:cNvSpPr>
                <a:spLocks/>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40"/>
              <p:cNvSpPr>
                <a:spLocks/>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41"/>
              <p:cNvSpPr>
                <a:spLocks/>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42"/>
              <p:cNvSpPr>
                <a:spLocks/>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43"/>
              <p:cNvSpPr>
                <a:spLocks/>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44"/>
              <p:cNvSpPr>
                <a:spLocks/>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45"/>
              <p:cNvSpPr>
                <a:spLocks/>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46"/>
              <p:cNvSpPr>
                <a:spLocks/>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147"/>
              <p:cNvSpPr>
                <a:spLocks/>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148"/>
              <p:cNvSpPr>
                <a:spLocks/>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149"/>
              <p:cNvSpPr>
                <a:spLocks/>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150"/>
              <p:cNvSpPr>
                <a:spLocks/>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456"/>
              <p:cNvSpPr>
                <a:spLocks/>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458"/>
              <p:cNvSpPr>
                <a:spLocks/>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459"/>
              <p:cNvSpPr>
                <a:spLocks/>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461"/>
              <p:cNvSpPr>
                <a:spLocks/>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462"/>
              <p:cNvSpPr>
                <a:spLocks/>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463"/>
              <p:cNvSpPr>
                <a:spLocks/>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464"/>
              <p:cNvSpPr>
                <a:spLocks/>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465"/>
              <p:cNvSpPr>
                <a:spLocks/>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466"/>
              <p:cNvSpPr>
                <a:spLocks/>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467"/>
              <p:cNvSpPr>
                <a:spLocks/>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468"/>
              <p:cNvSpPr>
                <a:spLocks/>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469"/>
              <p:cNvSpPr>
                <a:spLocks/>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470"/>
              <p:cNvSpPr>
                <a:spLocks/>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471"/>
              <p:cNvSpPr>
                <a:spLocks/>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472"/>
              <p:cNvSpPr>
                <a:spLocks/>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473"/>
              <p:cNvSpPr>
                <a:spLocks/>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475"/>
              <p:cNvSpPr>
                <a:spLocks/>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3" name="组合 47"/>
            <p:cNvGrpSpPr/>
            <p:nvPr/>
          </p:nvGrpSpPr>
          <p:grpSpPr>
            <a:xfrm>
              <a:off x="817588" y="2030418"/>
              <a:ext cx="765198" cy="765170"/>
              <a:chOff x="817588" y="2030418"/>
              <a:chExt cx="765198" cy="765170"/>
            </a:xfrm>
            <a:grpFill/>
          </p:grpSpPr>
          <p:grpSp>
            <p:nvGrpSpPr>
              <p:cNvPr id="84" name="Group 407"/>
              <p:cNvGrpSpPr>
                <a:grpSpLocks/>
              </p:cNvGrpSpPr>
              <p:nvPr/>
            </p:nvGrpSpPr>
            <p:grpSpPr bwMode="auto">
              <a:xfrm>
                <a:off x="817588" y="2030418"/>
                <a:ext cx="765198" cy="763590"/>
                <a:chOff x="515" y="1279"/>
                <a:chExt cx="482" cy="481"/>
              </a:xfrm>
              <a:grpFill/>
            </p:grpSpPr>
            <p:sp>
              <p:nvSpPr>
                <p:cNvPr id="207" name="Freeform 207"/>
                <p:cNvSpPr>
                  <a:spLocks/>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08"/>
                <p:cNvSpPr>
                  <a:spLocks/>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09"/>
                <p:cNvSpPr>
                  <a:spLocks/>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10"/>
                <p:cNvSpPr>
                  <a:spLocks/>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11"/>
                <p:cNvSpPr>
                  <a:spLocks/>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12"/>
                <p:cNvSpPr>
                  <a:spLocks/>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13"/>
                <p:cNvSpPr>
                  <a:spLocks/>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214"/>
                <p:cNvSpPr>
                  <a:spLocks/>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215"/>
                <p:cNvSpPr>
                  <a:spLocks/>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216"/>
                <p:cNvSpPr>
                  <a:spLocks/>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217"/>
                <p:cNvSpPr>
                  <a:spLocks/>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18"/>
                <p:cNvSpPr>
                  <a:spLocks/>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19"/>
                <p:cNvSpPr>
                  <a:spLocks/>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20"/>
                <p:cNvSpPr>
                  <a:spLocks/>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21"/>
                <p:cNvSpPr>
                  <a:spLocks/>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22"/>
                <p:cNvSpPr>
                  <a:spLocks/>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23"/>
                <p:cNvSpPr>
                  <a:spLocks/>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24"/>
                <p:cNvSpPr>
                  <a:spLocks/>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25"/>
                <p:cNvSpPr>
                  <a:spLocks/>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226"/>
                <p:cNvSpPr>
                  <a:spLocks/>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227"/>
                <p:cNvSpPr>
                  <a:spLocks/>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228"/>
                <p:cNvSpPr>
                  <a:spLocks/>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29"/>
                <p:cNvSpPr>
                  <a:spLocks/>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30"/>
                <p:cNvSpPr>
                  <a:spLocks/>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31"/>
                <p:cNvSpPr>
                  <a:spLocks/>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32"/>
                <p:cNvSpPr>
                  <a:spLocks/>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33"/>
                <p:cNvSpPr>
                  <a:spLocks/>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234"/>
                <p:cNvSpPr>
                  <a:spLocks/>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235"/>
                <p:cNvSpPr>
                  <a:spLocks/>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236"/>
                <p:cNvSpPr>
                  <a:spLocks/>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237"/>
                <p:cNvSpPr>
                  <a:spLocks/>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38"/>
                <p:cNvSpPr>
                  <a:spLocks/>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239"/>
                <p:cNvSpPr>
                  <a:spLocks/>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40"/>
                <p:cNvSpPr>
                  <a:spLocks/>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41"/>
                <p:cNvSpPr>
                  <a:spLocks/>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42"/>
                <p:cNvSpPr>
                  <a:spLocks/>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43"/>
                <p:cNvSpPr>
                  <a:spLocks/>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44"/>
                <p:cNvSpPr>
                  <a:spLocks/>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245"/>
                <p:cNvSpPr>
                  <a:spLocks/>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246"/>
                <p:cNvSpPr>
                  <a:spLocks/>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47"/>
                <p:cNvSpPr>
                  <a:spLocks/>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48"/>
                <p:cNvSpPr>
                  <a:spLocks/>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49"/>
                <p:cNvSpPr>
                  <a:spLocks/>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50"/>
                <p:cNvSpPr>
                  <a:spLocks/>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51"/>
                <p:cNvSpPr>
                  <a:spLocks/>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52"/>
                <p:cNvSpPr>
                  <a:spLocks/>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53"/>
                <p:cNvSpPr>
                  <a:spLocks/>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54"/>
                <p:cNvSpPr>
                  <a:spLocks/>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55"/>
                <p:cNvSpPr>
                  <a:spLocks/>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56"/>
                <p:cNvSpPr>
                  <a:spLocks/>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57"/>
                <p:cNvSpPr>
                  <a:spLocks/>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58"/>
                <p:cNvSpPr>
                  <a:spLocks/>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59"/>
                <p:cNvSpPr>
                  <a:spLocks/>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60"/>
                <p:cNvSpPr>
                  <a:spLocks/>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61"/>
                <p:cNvSpPr>
                  <a:spLocks/>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62"/>
                <p:cNvSpPr>
                  <a:spLocks/>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63"/>
                <p:cNvSpPr>
                  <a:spLocks/>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64"/>
                <p:cNvSpPr>
                  <a:spLocks/>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65"/>
                <p:cNvSpPr>
                  <a:spLocks/>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66"/>
                <p:cNvSpPr>
                  <a:spLocks/>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67"/>
                <p:cNvSpPr>
                  <a:spLocks/>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68"/>
                <p:cNvSpPr>
                  <a:spLocks/>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69"/>
                <p:cNvSpPr>
                  <a:spLocks/>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70"/>
                <p:cNvSpPr>
                  <a:spLocks/>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71"/>
                <p:cNvSpPr>
                  <a:spLocks/>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272"/>
                <p:cNvSpPr>
                  <a:spLocks/>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273"/>
                <p:cNvSpPr>
                  <a:spLocks/>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274"/>
                <p:cNvSpPr>
                  <a:spLocks/>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75"/>
                <p:cNvSpPr>
                  <a:spLocks/>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76"/>
                <p:cNvSpPr>
                  <a:spLocks/>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77"/>
                <p:cNvSpPr>
                  <a:spLocks/>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78"/>
                <p:cNvSpPr>
                  <a:spLocks/>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279"/>
                <p:cNvSpPr>
                  <a:spLocks/>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80"/>
                <p:cNvSpPr>
                  <a:spLocks/>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81"/>
                <p:cNvSpPr>
                  <a:spLocks/>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82"/>
                <p:cNvSpPr>
                  <a:spLocks/>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83"/>
                <p:cNvSpPr>
                  <a:spLocks/>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84"/>
                <p:cNvSpPr>
                  <a:spLocks/>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285"/>
                <p:cNvSpPr>
                  <a:spLocks/>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286"/>
                <p:cNvSpPr>
                  <a:spLocks/>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87"/>
                <p:cNvSpPr>
                  <a:spLocks/>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88"/>
                <p:cNvSpPr>
                  <a:spLocks/>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89"/>
                <p:cNvSpPr>
                  <a:spLocks/>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90"/>
                <p:cNvSpPr>
                  <a:spLocks/>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291"/>
                <p:cNvSpPr>
                  <a:spLocks/>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292"/>
                <p:cNvSpPr>
                  <a:spLocks/>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93"/>
                <p:cNvSpPr>
                  <a:spLocks/>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94"/>
                <p:cNvSpPr>
                  <a:spLocks/>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95"/>
                <p:cNvSpPr>
                  <a:spLocks/>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96"/>
                <p:cNvSpPr>
                  <a:spLocks/>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97"/>
                <p:cNvSpPr>
                  <a:spLocks/>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98"/>
                <p:cNvSpPr>
                  <a:spLocks/>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99"/>
                <p:cNvSpPr>
                  <a:spLocks/>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300"/>
                <p:cNvSpPr>
                  <a:spLocks/>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01"/>
                <p:cNvSpPr>
                  <a:spLocks/>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02"/>
                <p:cNvSpPr>
                  <a:spLocks/>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303"/>
                <p:cNvSpPr>
                  <a:spLocks/>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304"/>
                <p:cNvSpPr>
                  <a:spLocks/>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05"/>
                <p:cNvSpPr>
                  <a:spLocks/>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06"/>
                <p:cNvSpPr>
                  <a:spLocks/>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307"/>
                <p:cNvSpPr>
                  <a:spLocks/>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308"/>
                <p:cNvSpPr>
                  <a:spLocks/>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309"/>
                <p:cNvSpPr>
                  <a:spLocks/>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310"/>
                <p:cNvSpPr>
                  <a:spLocks/>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311"/>
                <p:cNvSpPr>
                  <a:spLocks/>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12"/>
                <p:cNvSpPr>
                  <a:spLocks/>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13"/>
                <p:cNvSpPr>
                  <a:spLocks/>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14"/>
                <p:cNvSpPr>
                  <a:spLocks/>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315"/>
                <p:cNvSpPr>
                  <a:spLocks/>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316"/>
                <p:cNvSpPr>
                  <a:spLocks/>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317"/>
                <p:cNvSpPr>
                  <a:spLocks/>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318"/>
                <p:cNvSpPr>
                  <a:spLocks/>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319"/>
                <p:cNvSpPr>
                  <a:spLocks/>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320"/>
                <p:cNvSpPr>
                  <a:spLocks/>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321"/>
                <p:cNvSpPr>
                  <a:spLocks/>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322"/>
                <p:cNvSpPr>
                  <a:spLocks/>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323"/>
                <p:cNvSpPr>
                  <a:spLocks/>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324"/>
                <p:cNvSpPr>
                  <a:spLocks/>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325"/>
                <p:cNvSpPr>
                  <a:spLocks/>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326"/>
                <p:cNvSpPr>
                  <a:spLocks/>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327"/>
                <p:cNvSpPr>
                  <a:spLocks/>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328"/>
                <p:cNvSpPr>
                  <a:spLocks/>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329"/>
                <p:cNvSpPr>
                  <a:spLocks/>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330"/>
                <p:cNvSpPr>
                  <a:spLocks/>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331"/>
                <p:cNvSpPr>
                  <a:spLocks/>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332"/>
                <p:cNvSpPr>
                  <a:spLocks/>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333"/>
                <p:cNvSpPr>
                  <a:spLocks/>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334"/>
                <p:cNvSpPr>
                  <a:spLocks/>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335"/>
                <p:cNvSpPr>
                  <a:spLocks/>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336"/>
                <p:cNvSpPr>
                  <a:spLocks/>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337"/>
                <p:cNvSpPr>
                  <a:spLocks/>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338"/>
                <p:cNvSpPr>
                  <a:spLocks/>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339"/>
                <p:cNvSpPr>
                  <a:spLocks/>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340"/>
                <p:cNvSpPr>
                  <a:spLocks/>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341"/>
                <p:cNvSpPr>
                  <a:spLocks/>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342"/>
                <p:cNvSpPr>
                  <a:spLocks/>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343"/>
                <p:cNvSpPr>
                  <a:spLocks/>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344"/>
                <p:cNvSpPr>
                  <a:spLocks/>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345"/>
                <p:cNvSpPr>
                  <a:spLocks/>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346"/>
                <p:cNvSpPr>
                  <a:spLocks/>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347"/>
                <p:cNvSpPr>
                  <a:spLocks/>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348"/>
                <p:cNvSpPr>
                  <a:spLocks/>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349"/>
                <p:cNvSpPr>
                  <a:spLocks/>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350"/>
                <p:cNvSpPr>
                  <a:spLocks/>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351"/>
                <p:cNvSpPr>
                  <a:spLocks/>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352"/>
                <p:cNvSpPr>
                  <a:spLocks/>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353"/>
                <p:cNvSpPr>
                  <a:spLocks/>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354"/>
                <p:cNvSpPr>
                  <a:spLocks/>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355"/>
                <p:cNvSpPr>
                  <a:spLocks/>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356"/>
                <p:cNvSpPr>
                  <a:spLocks/>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357"/>
                <p:cNvSpPr>
                  <a:spLocks/>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358"/>
                <p:cNvSpPr>
                  <a:spLocks/>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359"/>
                <p:cNvSpPr>
                  <a:spLocks/>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360"/>
                <p:cNvSpPr>
                  <a:spLocks/>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361"/>
                <p:cNvSpPr>
                  <a:spLocks/>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362"/>
                <p:cNvSpPr>
                  <a:spLocks/>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363"/>
                <p:cNvSpPr>
                  <a:spLocks/>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364"/>
                <p:cNvSpPr>
                  <a:spLocks/>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365"/>
                <p:cNvSpPr>
                  <a:spLocks/>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366"/>
                <p:cNvSpPr>
                  <a:spLocks/>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367"/>
                <p:cNvSpPr>
                  <a:spLocks/>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368"/>
                <p:cNvSpPr>
                  <a:spLocks/>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369"/>
                <p:cNvSpPr>
                  <a:spLocks/>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370"/>
                <p:cNvSpPr>
                  <a:spLocks/>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371"/>
                <p:cNvSpPr>
                  <a:spLocks/>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372"/>
                <p:cNvSpPr>
                  <a:spLocks/>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373"/>
                <p:cNvSpPr>
                  <a:spLocks/>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374"/>
                <p:cNvSpPr>
                  <a:spLocks/>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375"/>
                <p:cNvSpPr>
                  <a:spLocks/>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376"/>
                <p:cNvSpPr>
                  <a:spLocks/>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377"/>
                <p:cNvSpPr>
                  <a:spLocks/>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378"/>
                <p:cNvSpPr>
                  <a:spLocks/>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379"/>
                <p:cNvSpPr>
                  <a:spLocks/>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380"/>
                <p:cNvSpPr>
                  <a:spLocks/>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381"/>
                <p:cNvSpPr>
                  <a:spLocks/>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382"/>
                <p:cNvSpPr>
                  <a:spLocks/>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383"/>
                <p:cNvSpPr>
                  <a:spLocks/>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384"/>
                <p:cNvSpPr>
                  <a:spLocks/>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385"/>
                <p:cNvSpPr>
                  <a:spLocks/>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86"/>
                <p:cNvSpPr>
                  <a:spLocks/>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87"/>
                <p:cNvSpPr>
                  <a:spLocks/>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88"/>
                <p:cNvSpPr>
                  <a:spLocks/>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89"/>
                <p:cNvSpPr>
                  <a:spLocks/>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90"/>
                <p:cNvSpPr>
                  <a:spLocks/>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91"/>
                <p:cNvSpPr>
                  <a:spLocks/>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92"/>
                <p:cNvSpPr>
                  <a:spLocks/>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93"/>
                <p:cNvSpPr>
                  <a:spLocks/>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94"/>
                <p:cNvSpPr>
                  <a:spLocks/>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5"/>
                <p:cNvSpPr>
                  <a:spLocks/>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396"/>
                <p:cNvSpPr>
                  <a:spLocks/>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397"/>
                <p:cNvSpPr>
                  <a:spLocks/>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398"/>
                <p:cNvSpPr>
                  <a:spLocks/>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399"/>
                <p:cNvSpPr>
                  <a:spLocks/>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00"/>
                <p:cNvSpPr>
                  <a:spLocks/>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01"/>
                <p:cNvSpPr>
                  <a:spLocks/>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02"/>
                <p:cNvSpPr>
                  <a:spLocks/>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03"/>
                <p:cNvSpPr>
                  <a:spLocks/>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04"/>
                <p:cNvSpPr>
                  <a:spLocks/>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05"/>
                <p:cNvSpPr>
                  <a:spLocks/>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406"/>
                <p:cNvSpPr>
                  <a:spLocks/>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5" name="组合 49"/>
              <p:cNvGrpSpPr/>
              <p:nvPr/>
            </p:nvGrpSpPr>
            <p:grpSpPr>
              <a:xfrm>
                <a:off x="819150" y="2128838"/>
                <a:ext cx="293688" cy="666750"/>
                <a:chOff x="819150" y="2128838"/>
                <a:chExt cx="293688" cy="666750"/>
              </a:xfrm>
              <a:grpFill/>
            </p:grpSpPr>
            <p:sp>
              <p:nvSpPr>
                <p:cNvPr id="86" name="Freeform 82"/>
                <p:cNvSpPr>
                  <a:spLocks/>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3"/>
                <p:cNvSpPr>
                  <a:spLocks/>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4"/>
                <p:cNvSpPr>
                  <a:spLocks/>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5"/>
                <p:cNvSpPr>
                  <a:spLocks/>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6"/>
                <p:cNvSpPr>
                  <a:spLocks/>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7"/>
                <p:cNvSpPr>
                  <a:spLocks/>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8"/>
                <p:cNvSpPr>
                  <a:spLocks/>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9"/>
                <p:cNvSpPr>
                  <a:spLocks/>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0"/>
                <p:cNvSpPr>
                  <a:spLocks/>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1"/>
                <p:cNvSpPr>
                  <a:spLocks/>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7"/>
                <p:cNvSpPr>
                  <a:spLocks/>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8"/>
                <p:cNvSpPr>
                  <a:spLocks/>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51"/>
                <p:cNvSpPr>
                  <a:spLocks/>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2"/>
                <p:cNvSpPr>
                  <a:spLocks/>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53"/>
                <p:cNvSpPr>
                  <a:spLocks/>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54"/>
                <p:cNvSpPr>
                  <a:spLocks/>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55"/>
                <p:cNvSpPr>
                  <a:spLocks/>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56"/>
                <p:cNvSpPr>
                  <a:spLocks/>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57"/>
                <p:cNvSpPr>
                  <a:spLocks/>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58"/>
                <p:cNvSpPr>
                  <a:spLocks/>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59"/>
                <p:cNvSpPr>
                  <a:spLocks/>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60"/>
                <p:cNvSpPr>
                  <a:spLocks/>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1"/>
                <p:cNvSpPr>
                  <a:spLocks/>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62"/>
                <p:cNvSpPr>
                  <a:spLocks/>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63"/>
                <p:cNvSpPr>
                  <a:spLocks/>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64"/>
                <p:cNvSpPr>
                  <a:spLocks/>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65"/>
                <p:cNvSpPr>
                  <a:spLocks/>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66"/>
                <p:cNvSpPr>
                  <a:spLocks/>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76"/>
                <p:cNvSpPr>
                  <a:spLocks/>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77"/>
                <p:cNvSpPr>
                  <a:spLocks/>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78"/>
                <p:cNvSpPr>
                  <a:spLocks/>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79"/>
                <p:cNvSpPr>
                  <a:spLocks/>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80"/>
                <p:cNvSpPr>
                  <a:spLocks/>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81"/>
                <p:cNvSpPr>
                  <a:spLocks/>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82"/>
                <p:cNvSpPr>
                  <a:spLocks/>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83"/>
                <p:cNvSpPr>
                  <a:spLocks/>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93"/>
                <p:cNvSpPr>
                  <a:spLocks/>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94"/>
                <p:cNvSpPr>
                  <a:spLocks/>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95"/>
                <p:cNvSpPr>
                  <a:spLocks/>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96"/>
                <p:cNvSpPr>
                  <a:spLocks/>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200"/>
                <p:cNvSpPr>
                  <a:spLocks/>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201"/>
                <p:cNvSpPr>
                  <a:spLocks/>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02"/>
                <p:cNvSpPr>
                  <a:spLocks/>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03"/>
                <p:cNvSpPr>
                  <a:spLocks/>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4"/>
                <p:cNvSpPr>
                  <a:spLocks/>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5"/>
                <p:cNvSpPr>
                  <a:spLocks/>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08"/>
                <p:cNvSpPr>
                  <a:spLocks/>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09"/>
                <p:cNvSpPr>
                  <a:spLocks/>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10"/>
                <p:cNvSpPr>
                  <a:spLocks/>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11"/>
                <p:cNvSpPr>
                  <a:spLocks/>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12"/>
                <p:cNvSpPr>
                  <a:spLocks/>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13"/>
                <p:cNvSpPr>
                  <a:spLocks/>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14"/>
                <p:cNvSpPr>
                  <a:spLocks/>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15"/>
                <p:cNvSpPr>
                  <a:spLocks/>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16"/>
                <p:cNvSpPr>
                  <a:spLocks/>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17"/>
                <p:cNvSpPr>
                  <a:spLocks/>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18"/>
                <p:cNvSpPr>
                  <a:spLocks/>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19"/>
                <p:cNvSpPr>
                  <a:spLocks/>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20"/>
                <p:cNvSpPr>
                  <a:spLocks/>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21"/>
                <p:cNvSpPr>
                  <a:spLocks/>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22"/>
                <p:cNvSpPr>
                  <a:spLocks/>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23"/>
                <p:cNvSpPr>
                  <a:spLocks/>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24"/>
                <p:cNvSpPr>
                  <a:spLocks/>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25"/>
                <p:cNvSpPr>
                  <a:spLocks/>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26"/>
                <p:cNvSpPr>
                  <a:spLocks/>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27"/>
                <p:cNvSpPr>
                  <a:spLocks/>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8"/>
                <p:cNvSpPr>
                  <a:spLocks/>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9"/>
                <p:cNvSpPr>
                  <a:spLocks/>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0"/>
                <p:cNvSpPr>
                  <a:spLocks/>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31"/>
                <p:cNvSpPr>
                  <a:spLocks/>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32"/>
                <p:cNvSpPr>
                  <a:spLocks/>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33"/>
                <p:cNvSpPr>
                  <a:spLocks/>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34"/>
                <p:cNvSpPr>
                  <a:spLocks/>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35"/>
                <p:cNvSpPr>
                  <a:spLocks/>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36"/>
                <p:cNvSpPr>
                  <a:spLocks/>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37"/>
                <p:cNvSpPr>
                  <a:spLocks/>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38"/>
                <p:cNvSpPr>
                  <a:spLocks/>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39"/>
                <p:cNvSpPr>
                  <a:spLocks/>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40"/>
                <p:cNvSpPr>
                  <a:spLocks/>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41"/>
                <p:cNvSpPr>
                  <a:spLocks/>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42"/>
                <p:cNvSpPr>
                  <a:spLocks/>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3"/>
                <p:cNvSpPr>
                  <a:spLocks/>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44"/>
                <p:cNvSpPr>
                  <a:spLocks/>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45"/>
                <p:cNvSpPr>
                  <a:spLocks/>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46"/>
                <p:cNvSpPr>
                  <a:spLocks/>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47"/>
                <p:cNvSpPr>
                  <a:spLocks/>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48"/>
                <p:cNvSpPr>
                  <a:spLocks/>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49"/>
                <p:cNvSpPr>
                  <a:spLocks/>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50"/>
                <p:cNvSpPr>
                  <a:spLocks/>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51"/>
                <p:cNvSpPr>
                  <a:spLocks/>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52"/>
                <p:cNvSpPr>
                  <a:spLocks/>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53"/>
                <p:cNvSpPr>
                  <a:spLocks/>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54"/>
                <p:cNvSpPr>
                  <a:spLocks/>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55"/>
                <p:cNvSpPr>
                  <a:spLocks/>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77"/>
                <p:cNvSpPr>
                  <a:spLocks/>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78"/>
                <p:cNvSpPr>
                  <a:spLocks/>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79"/>
                <p:cNvSpPr>
                  <a:spLocks/>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82"/>
                <p:cNvSpPr>
                  <a:spLocks/>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84"/>
                <p:cNvSpPr>
                  <a:spLocks/>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85"/>
                <p:cNvSpPr>
                  <a:spLocks/>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87"/>
                <p:cNvSpPr>
                  <a:spLocks/>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89"/>
                <p:cNvSpPr>
                  <a:spLocks/>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90"/>
                <p:cNvSpPr>
                  <a:spLocks/>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91"/>
                <p:cNvSpPr>
                  <a:spLocks/>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92"/>
                <p:cNvSpPr>
                  <a:spLocks/>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93"/>
                <p:cNvSpPr>
                  <a:spLocks/>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94"/>
                <p:cNvSpPr>
                  <a:spLocks/>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97"/>
                <p:cNvSpPr>
                  <a:spLocks/>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98"/>
                <p:cNvSpPr>
                  <a:spLocks/>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518" name="组合 517"/>
          <p:cNvGrpSpPr/>
          <p:nvPr/>
        </p:nvGrpSpPr>
        <p:grpSpPr>
          <a:xfrm>
            <a:off x="1249363" y="5566223"/>
            <a:ext cx="6641589" cy="727259"/>
            <a:chOff x="1216025" y="2955926"/>
            <a:chExt cx="1971675" cy="215900"/>
          </a:xfrm>
        </p:grpSpPr>
        <p:sp>
          <p:nvSpPr>
            <p:cNvPr id="519"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503"/>
            <p:cNvSpPr>
              <a:spLocks/>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1" name="组合 520"/>
          <p:cNvGrpSpPr/>
          <p:nvPr/>
        </p:nvGrpSpPr>
        <p:grpSpPr>
          <a:xfrm>
            <a:off x="7749963" y="6183976"/>
            <a:ext cx="283722" cy="443004"/>
            <a:chOff x="3141663" y="3136901"/>
            <a:chExt cx="90488" cy="141288"/>
          </a:xfrm>
        </p:grpSpPr>
        <p:sp>
          <p:nvSpPr>
            <p:cNvPr id="522" name="Freeform 504"/>
            <p:cNvSpPr>
              <a:spLocks/>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505"/>
            <p:cNvSpPr>
              <a:spLocks/>
            </p:cNvSpPr>
            <p:nvPr/>
          </p:nvSpPr>
          <p:spPr bwMode="auto">
            <a:xfrm>
              <a:off x="3148013" y="3144840"/>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E4402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506"/>
            <p:cNvSpPr>
              <a:spLocks/>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6" name="椭圆 525"/>
          <p:cNvSpPr/>
          <p:nvPr/>
        </p:nvSpPr>
        <p:spPr>
          <a:xfrm>
            <a:off x="642910" y="3500438"/>
            <a:ext cx="1214446" cy="1357322"/>
          </a:xfrm>
          <a:prstGeom prst="ellipse">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矩形 526"/>
          <p:cNvSpPr/>
          <p:nvPr/>
        </p:nvSpPr>
        <p:spPr>
          <a:xfrm>
            <a:off x="1000100" y="4714884"/>
            <a:ext cx="500066"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521"/>
                                        </p:tgtEl>
                                        <p:attrNameLst>
                                          <p:attrName>style.visibility</p:attrName>
                                        </p:attrNameLst>
                                      </p:cBhvr>
                                      <p:to>
                                        <p:strVal val="visible"/>
                                      </p:to>
                                    </p:set>
                                    <p:anim calcmode="lin" valueType="num">
                                      <p:cBhvr>
                                        <p:cTn id="7" dur="500" fill="hold"/>
                                        <p:tgtEl>
                                          <p:spTgt spid="521"/>
                                        </p:tgtEl>
                                        <p:attrNameLst>
                                          <p:attrName>ppt_x</p:attrName>
                                        </p:attrNameLst>
                                      </p:cBhvr>
                                      <p:tavLst>
                                        <p:tav tm="0">
                                          <p:val>
                                            <p:strVal val="#ppt_x-.2"/>
                                          </p:val>
                                        </p:tav>
                                        <p:tav tm="100000">
                                          <p:val>
                                            <p:strVal val="#ppt_x"/>
                                          </p:val>
                                        </p:tav>
                                      </p:tavLst>
                                    </p:anim>
                                    <p:anim calcmode="lin" valueType="num">
                                      <p:cBhvr>
                                        <p:cTn id="8" dur="500" fill="hold"/>
                                        <p:tgtEl>
                                          <p:spTgt spid="521"/>
                                        </p:tgtEl>
                                        <p:attrNameLst>
                                          <p:attrName>ppt_y</p:attrName>
                                        </p:attrNameLst>
                                      </p:cBhvr>
                                      <p:tavLst>
                                        <p:tav tm="0">
                                          <p:val>
                                            <p:strVal val="#ppt_y"/>
                                          </p:val>
                                        </p:tav>
                                        <p:tav tm="100000">
                                          <p:val>
                                            <p:strVal val="#ppt_y"/>
                                          </p:val>
                                        </p:tav>
                                      </p:tavLst>
                                    </p:anim>
                                    <p:animEffect transition="in" filter="wipe(right)" prLst="gradientSize: 0.1">
                                      <p:cBhvr>
                                        <p:cTn id="9" dur="500"/>
                                        <p:tgtEl>
                                          <p:spTgt spid="521"/>
                                        </p:tgtEl>
                                      </p:cBhvr>
                                    </p:animEffect>
                                  </p:childTnLst>
                                </p:cTn>
                              </p:par>
                            </p:childTnLst>
                          </p:cTn>
                        </p:par>
                        <p:par>
                          <p:cTn id="10" fill="hold">
                            <p:stCondLst>
                              <p:cond delay="500"/>
                            </p:stCondLst>
                            <p:childTnLst>
                              <p:par>
                                <p:cTn id="11" presetID="29" presetClass="entr" presetSubtype="0" fill="hold" nodeType="afterEffect">
                                  <p:stCondLst>
                                    <p:cond delay="0"/>
                                  </p:stCondLst>
                                  <p:childTnLst>
                                    <p:set>
                                      <p:cBhvr>
                                        <p:cTn id="12" dur="1" fill="hold">
                                          <p:stCondLst>
                                            <p:cond delay="0"/>
                                          </p:stCondLst>
                                        </p:cTn>
                                        <p:tgtEl>
                                          <p:spTgt spid="518"/>
                                        </p:tgtEl>
                                        <p:attrNameLst>
                                          <p:attrName>style.visibility</p:attrName>
                                        </p:attrNameLst>
                                      </p:cBhvr>
                                      <p:to>
                                        <p:strVal val="visible"/>
                                      </p:to>
                                    </p:set>
                                    <p:anim calcmode="lin" valueType="num">
                                      <p:cBhvr>
                                        <p:cTn id="13" dur="500" fill="hold"/>
                                        <p:tgtEl>
                                          <p:spTgt spid="518"/>
                                        </p:tgtEl>
                                        <p:attrNameLst>
                                          <p:attrName>ppt_x</p:attrName>
                                        </p:attrNameLst>
                                      </p:cBhvr>
                                      <p:tavLst>
                                        <p:tav tm="0">
                                          <p:val>
                                            <p:strVal val="#ppt_x-.2"/>
                                          </p:val>
                                        </p:tav>
                                        <p:tav tm="100000">
                                          <p:val>
                                            <p:strVal val="#ppt_x"/>
                                          </p:val>
                                        </p:tav>
                                      </p:tavLst>
                                    </p:anim>
                                    <p:anim calcmode="lin" valueType="num">
                                      <p:cBhvr>
                                        <p:cTn id="14" dur="500" fill="hold"/>
                                        <p:tgtEl>
                                          <p:spTgt spid="518"/>
                                        </p:tgtEl>
                                        <p:attrNameLst>
                                          <p:attrName>ppt_y</p:attrName>
                                        </p:attrNameLst>
                                      </p:cBhvr>
                                      <p:tavLst>
                                        <p:tav tm="0">
                                          <p:val>
                                            <p:strVal val="#ppt_y"/>
                                          </p:val>
                                        </p:tav>
                                        <p:tav tm="100000">
                                          <p:val>
                                            <p:strVal val="#ppt_y"/>
                                          </p:val>
                                        </p:tav>
                                      </p:tavLst>
                                    </p:anim>
                                    <p:animEffect transition="in" filter="wipe(right)" prLst="gradientSize: 0.1">
                                      <p:cBhvr>
                                        <p:cTn id="15" dur="500"/>
                                        <p:tgtEl>
                                          <p:spTgt spid="51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 name="Freeform 5"/>
          <p:cNvSpPr>
            <a:spLocks/>
          </p:cNvSpPr>
          <p:nvPr/>
        </p:nvSpPr>
        <p:spPr bwMode="auto">
          <a:xfrm rot="10800000">
            <a:off x="6286512" y="3857628"/>
            <a:ext cx="1436687" cy="274638"/>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rgbClr val="A2897B"/>
            </a:solidFill>
            <a:round/>
            <a:headEnd/>
            <a:tail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4" name="矩形 3"/>
          <p:cNvSpPr/>
          <p:nvPr/>
        </p:nvSpPr>
        <p:spPr>
          <a:xfrm>
            <a:off x="357158" y="214290"/>
            <a:ext cx="8358246" cy="1200329"/>
          </a:xfrm>
          <a:prstGeom prst="rect">
            <a:avLst/>
          </a:prstGeom>
          <a:noFill/>
        </p:spPr>
        <p:txBody>
          <a:bodyPr wrap="square" lIns="91440" tIns="45720" rIns="91440" bIns="45720">
            <a:spAutoFit/>
          </a:bodyPr>
          <a:lstStyle/>
          <a:p>
            <a:pPr algn="ctr"/>
            <a:r>
              <a:rPr lang="zh-CN" altLang="en-US" sz="36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麦当劳企业愿景：</a:t>
            </a:r>
            <a:endParaRPr lang="en-US" altLang="zh-CN" sz="36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a:p>
            <a:pPr algn="ctr"/>
            <a:r>
              <a:rPr lang="zh-CN" altLang="en-US" sz="36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成为世界上最好的快餐厅</a:t>
            </a:r>
            <a:endParaRPr lang="zh-CN" altLang="en-US" sz="36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
        <p:nvSpPr>
          <p:cNvPr id="39" name="Freeform 8"/>
          <p:cNvSpPr>
            <a:spLocks/>
          </p:cNvSpPr>
          <p:nvPr/>
        </p:nvSpPr>
        <p:spPr bwMode="auto">
          <a:xfrm>
            <a:off x="3929058" y="3143248"/>
            <a:ext cx="1346202" cy="3714752"/>
          </a:xfrm>
          <a:custGeom>
            <a:avLst/>
            <a:gdLst>
              <a:gd name="T0" fmla="*/ 232 w 668"/>
              <a:gd name="T1" fmla="*/ 1571 h 1571"/>
              <a:gd name="T2" fmla="*/ 437 w 668"/>
              <a:gd name="T3" fmla="*/ 1571 h 1571"/>
              <a:gd name="T4" fmla="*/ 384 w 668"/>
              <a:gd name="T5" fmla="*/ 806 h 1571"/>
              <a:gd name="T6" fmla="*/ 668 w 668"/>
              <a:gd name="T7" fmla="*/ 434 h 1571"/>
              <a:gd name="T8" fmla="*/ 366 w 668"/>
              <a:gd name="T9" fmla="*/ 705 h 1571"/>
              <a:gd name="T10" fmla="*/ 327 w 668"/>
              <a:gd name="T11" fmla="*/ 0 h 1571"/>
              <a:gd name="T12" fmla="*/ 276 w 668"/>
              <a:gd name="T13" fmla="*/ 848 h 1571"/>
              <a:gd name="T14" fmla="*/ 0 w 668"/>
              <a:gd name="T15" fmla="*/ 582 h 1571"/>
              <a:gd name="T16" fmla="*/ 269 w 668"/>
              <a:gd name="T17" fmla="*/ 956 h 1571"/>
              <a:gd name="T18" fmla="*/ 232 w 668"/>
              <a:gd name="T19" fmla="*/ 1571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 h="1571">
                <a:moveTo>
                  <a:pt x="232" y="1571"/>
                </a:moveTo>
                <a:lnTo>
                  <a:pt x="437" y="1571"/>
                </a:lnTo>
                <a:lnTo>
                  <a:pt x="384" y="806"/>
                </a:lnTo>
                <a:lnTo>
                  <a:pt x="668" y="434"/>
                </a:lnTo>
                <a:lnTo>
                  <a:pt x="366" y="705"/>
                </a:lnTo>
                <a:lnTo>
                  <a:pt x="327" y="0"/>
                </a:lnTo>
                <a:lnTo>
                  <a:pt x="276" y="848"/>
                </a:lnTo>
                <a:lnTo>
                  <a:pt x="0" y="582"/>
                </a:lnTo>
                <a:lnTo>
                  <a:pt x="269" y="956"/>
                </a:lnTo>
                <a:lnTo>
                  <a:pt x="232" y="1571"/>
                </a:lnTo>
                <a:close/>
              </a:path>
            </a:pathLst>
          </a:custGeom>
          <a:solidFill>
            <a:srgbClr val="FFC000"/>
          </a:solidFill>
          <a:ln w="9525" cmpd="sng">
            <a:noFill/>
            <a:round/>
            <a:headEnd/>
            <a:tailEnd/>
          </a:ln>
        </p:spPr>
        <p:txBody>
          <a:bodyPr/>
          <a:lstStyle/>
          <a:p>
            <a:endParaRPr lang="zh-CN" altLang="en-US"/>
          </a:p>
        </p:txBody>
      </p:sp>
      <p:sp>
        <p:nvSpPr>
          <p:cNvPr id="22" name="Rectangle 2"/>
          <p:cNvSpPr>
            <a:spLocks noChangeArrowheads="1"/>
          </p:cNvSpPr>
          <p:nvPr/>
        </p:nvSpPr>
        <p:spPr bwMode="auto">
          <a:xfrm>
            <a:off x="642910" y="4929198"/>
            <a:ext cx="2155798"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r"/>
            <a:r>
              <a:rPr lang="zh-CN" altLang="en-US" sz="2800" b="1" dirty="0">
                <a:solidFill>
                  <a:srgbClr val="E4402F"/>
                </a:solidFill>
              </a:rPr>
              <a:t>Option 02</a:t>
            </a:r>
          </a:p>
          <a:p>
            <a:pPr algn="r"/>
            <a:r>
              <a:rPr lang="zh-CN" altLang="en-US" sz="2000" b="1" dirty="0" smtClean="0"/>
              <a:t>每家餐厅都为顾客提供最卓越的服务</a:t>
            </a:r>
          </a:p>
        </p:txBody>
      </p:sp>
      <p:sp>
        <p:nvSpPr>
          <p:cNvPr id="23" name="Rectangle 3"/>
          <p:cNvSpPr>
            <a:spLocks noChangeArrowheads="1"/>
          </p:cNvSpPr>
          <p:nvPr/>
        </p:nvSpPr>
        <p:spPr bwMode="auto">
          <a:xfrm>
            <a:off x="285720" y="2285992"/>
            <a:ext cx="2071702"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r"/>
            <a:r>
              <a:rPr lang="zh-CN" altLang="en-US" sz="2800" b="1" dirty="0">
                <a:solidFill>
                  <a:srgbClr val="E4402F"/>
                </a:solidFill>
              </a:rPr>
              <a:t>Option 01</a:t>
            </a:r>
          </a:p>
          <a:p>
            <a:r>
              <a:rPr lang="zh-CN" altLang="en-US" sz="2000" b="1" dirty="0" smtClean="0"/>
              <a:t> 成为全世界每个社区中的最佳雇主</a:t>
            </a:r>
            <a:endParaRPr lang="zh-CN" altLang="en-US" sz="2000" b="1" dirty="0">
              <a:solidFill>
                <a:schemeClr val="bg1">
                  <a:lumMod val="50000"/>
                </a:schemeClr>
              </a:solidFill>
            </a:endParaRPr>
          </a:p>
        </p:txBody>
      </p:sp>
      <p:sp>
        <p:nvSpPr>
          <p:cNvPr id="24" name="Rectangle 4"/>
          <p:cNvSpPr>
            <a:spLocks noChangeArrowheads="1"/>
          </p:cNvSpPr>
          <p:nvPr/>
        </p:nvSpPr>
        <p:spPr bwMode="auto">
          <a:xfrm>
            <a:off x="6357950" y="4429132"/>
            <a:ext cx="2357454" cy="1354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zh-CN" altLang="en-US" sz="2800" b="1" dirty="0">
                <a:solidFill>
                  <a:srgbClr val="E4402F"/>
                </a:solidFill>
              </a:rPr>
              <a:t>Option 03</a:t>
            </a:r>
          </a:p>
          <a:p>
            <a:r>
              <a:rPr lang="zh-CN" altLang="en-US" sz="2000" b="1" dirty="0" smtClean="0"/>
              <a:t>通过品牌扩张，借助创新及技术优势，实现利润的持久增长</a:t>
            </a:r>
            <a:endParaRPr lang="zh-CN" altLang="en-US" sz="2000" b="1" dirty="0"/>
          </a:p>
        </p:txBody>
      </p:sp>
      <p:sp>
        <p:nvSpPr>
          <p:cNvPr id="25" name="Freeform 5"/>
          <p:cNvSpPr>
            <a:spLocks/>
          </p:cNvSpPr>
          <p:nvPr/>
        </p:nvSpPr>
        <p:spPr bwMode="auto">
          <a:xfrm>
            <a:off x="2500298" y="2571744"/>
            <a:ext cx="1293811" cy="274638"/>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rgbClr val="A2897B"/>
            </a:solidFill>
            <a:round/>
            <a:headEnd/>
            <a:tail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6" name="Freeform 6"/>
          <p:cNvSpPr>
            <a:spLocks/>
          </p:cNvSpPr>
          <p:nvPr/>
        </p:nvSpPr>
        <p:spPr bwMode="auto">
          <a:xfrm rot="20716434">
            <a:off x="1727409" y="4361947"/>
            <a:ext cx="1190625" cy="255588"/>
          </a:xfrm>
          <a:custGeom>
            <a:avLst/>
            <a:gdLst>
              <a:gd name="T0" fmla="*/ 750 w 750"/>
              <a:gd name="T1" fmla="*/ 0 h 161"/>
              <a:gd name="T2" fmla="*/ 591 w 750"/>
              <a:gd name="T3" fmla="*/ 161 h 161"/>
              <a:gd name="T4" fmla="*/ 0 w 750"/>
              <a:gd name="T5" fmla="*/ 161 h 161"/>
            </a:gdLst>
            <a:ahLst/>
            <a:cxnLst>
              <a:cxn ang="0">
                <a:pos x="T0" y="T1"/>
              </a:cxn>
              <a:cxn ang="0">
                <a:pos x="T2" y="T3"/>
              </a:cxn>
              <a:cxn ang="0">
                <a:pos x="T4" y="T5"/>
              </a:cxn>
            </a:cxnLst>
            <a:rect l="0" t="0" r="r" b="b"/>
            <a:pathLst>
              <a:path w="750" h="161">
                <a:moveTo>
                  <a:pt x="750" y="0"/>
                </a:moveTo>
                <a:lnTo>
                  <a:pt x="591" y="161"/>
                </a:lnTo>
                <a:lnTo>
                  <a:pt x="0" y="161"/>
                </a:lnTo>
              </a:path>
            </a:pathLst>
          </a:custGeom>
          <a:noFill/>
          <a:ln w="6350" cap="flat" cmpd="sng">
            <a:solidFill>
              <a:srgbClr val="A2897B"/>
            </a:solidFill>
            <a:round/>
            <a:headEnd/>
            <a:tail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7" name="Line 7"/>
          <p:cNvSpPr>
            <a:spLocks noChangeShapeType="1"/>
          </p:cNvSpPr>
          <p:nvPr/>
        </p:nvSpPr>
        <p:spPr bwMode="auto">
          <a:xfrm>
            <a:off x="5561008" y="4468810"/>
            <a:ext cx="544512" cy="0"/>
          </a:xfrm>
          <a:prstGeom prst="line">
            <a:avLst/>
          </a:prstGeom>
          <a:noFill/>
          <a:ln w="6350" cmpd="sng">
            <a:solidFill>
              <a:srgbClr val="A2897B"/>
            </a:solidFill>
            <a:round/>
            <a:headEnd/>
            <a:tailEnd type="oval" w="sm" len="sm"/>
          </a:ln>
          <a:extLst>
            <a:ext uri="{909E8E84-426E-40DD-AFC4-6F175D3DCCD1}">
              <a14:hiddenFill xmlns:a14="http://schemas.microsoft.com/office/drawing/2010/main" xmlns="">
                <a:noFill/>
              </a14:hiddenFill>
            </a:ext>
          </a:extLst>
        </p:spPr>
        <p:txBody>
          <a:bodyPr/>
          <a:lstStyle/>
          <a:p>
            <a:endParaRPr lang="zh-CN" altLang="en-US"/>
          </a:p>
        </p:txBody>
      </p:sp>
      <p:sp>
        <p:nvSpPr>
          <p:cNvPr id="28" name="Oval 9"/>
          <p:cNvSpPr>
            <a:spLocks noChangeArrowheads="1"/>
          </p:cNvSpPr>
          <p:nvPr/>
        </p:nvSpPr>
        <p:spPr bwMode="auto">
          <a:xfrm>
            <a:off x="4786314" y="3071810"/>
            <a:ext cx="1610048" cy="1645214"/>
          </a:xfrm>
          <a:prstGeom prst="ellipse">
            <a:avLst/>
          </a:prstGeom>
          <a:solidFill>
            <a:srgbClr val="E4402F"/>
          </a:solidFill>
          <a:ln w="9525" cmpd="sng">
            <a:solidFill>
              <a:srgbClr val="CBAB89"/>
            </a:solidFill>
            <a:round/>
            <a:headEnd/>
            <a:tailEnd/>
          </a:ln>
        </p:spPr>
        <p:txBody>
          <a:bodyPr/>
          <a:lstStyle/>
          <a:p>
            <a:endParaRPr lang="zh-CN" altLang="en-US"/>
          </a:p>
        </p:txBody>
      </p:sp>
      <p:sp>
        <p:nvSpPr>
          <p:cNvPr id="29" name="Oval 10"/>
          <p:cNvSpPr>
            <a:spLocks noChangeArrowheads="1"/>
          </p:cNvSpPr>
          <p:nvPr/>
        </p:nvSpPr>
        <p:spPr bwMode="auto">
          <a:xfrm>
            <a:off x="4929190" y="3214686"/>
            <a:ext cx="1357322" cy="1345397"/>
          </a:xfrm>
          <a:prstGeom prst="ellipse">
            <a:avLst/>
          </a:prstGeom>
          <a:blipFill>
            <a:blip r:embed="rId2"/>
            <a:stretch>
              <a:fillRect/>
            </a:stretch>
          </a:blipFill>
          <a:ln>
            <a:solidFill>
              <a:srgbClr val="CBAB89"/>
            </a:solidFill>
          </a:ln>
        </p:spPr>
        <p:txBody>
          <a:bodyPr/>
          <a:lstStyle/>
          <a:p>
            <a:endParaRPr lang="zh-CN" altLang="en-US"/>
          </a:p>
        </p:txBody>
      </p:sp>
      <p:sp>
        <p:nvSpPr>
          <p:cNvPr id="30" name="Oval 11"/>
          <p:cNvSpPr>
            <a:spLocks noChangeArrowheads="1"/>
          </p:cNvSpPr>
          <p:nvPr/>
        </p:nvSpPr>
        <p:spPr bwMode="auto">
          <a:xfrm>
            <a:off x="2714612" y="3429000"/>
            <a:ext cx="1657525" cy="1594955"/>
          </a:xfrm>
          <a:prstGeom prst="ellipse">
            <a:avLst/>
          </a:prstGeom>
          <a:solidFill>
            <a:srgbClr val="E4402F"/>
          </a:solidFill>
          <a:ln w="9525" cmpd="sng">
            <a:solidFill>
              <a:srgbClr val="CBAB89"/>
            </a:solidFill>
            <a:round/>
            <a:headEnd/>
            <a:tailEnd/>
          </a:ln>
        </p:spPr>
        <p:txBody>
          <a:bodyPr/>
          <a:lstStyle/>
          <a:p>
            <a:endParaRPr lang="zh-CN" altLang="en-US"/>
          </a:p>
        </p:txBody>
      </p:sp>
      <p:sp>
        <p:nvSpPr>
          <p:cNvPr id="31" name="Oval 12"/>
          <p:cNvSpPr>
            <a:spLocks noChangeArrowheads="1"/>
          </p:cNvSpPr>
          <p:nvPr/>
        </p:nvSpPr>
        <p:spPr bwMode="auto">
          <a:xfrm>
            <a:off x="2857488" y="3571876"/>
            <a:ext cx="1346837" cy="1285884"/>
          </a:xfrm>
          <a:prstGeom prst="ellipse">
            <a:avLst/>
          </a:prstGeom>
          <a:blipFill>
            <a:blip r:embed="rId3"/>
            <a:stretch>
              <a:fillRect/>
            </a:stretch>
          </a:blipFill>
          <a:ln>
            <a:solidFill>
              <a:srgbClr val="CBAB89"/>
            </a:solidFill>
          </a:ln>
        </p:spPr>
        <p:txBody>
          <a:bodyPr/>
          <a:lstStyle/>
          <a:p>
            <a:endParaRPr lang="zh-CN" altLang="en-US"/>
          </a:p>
        </p:txBody>
      </p:sp>
      <p:sp>
        <p:nvSpPr>
          <p:cNvPr id="32" name="Oval 13"/>
          <p:cNvSpPr>
            <a:spLocks noChangeArrowheads="1"/>
          </p:cNvSpPr>
          <p:nvPr/>
        </p:nvSpPr>
        <p:spPr bwMode="auto">
          <a:xfrm>
            <a:off x="3286116" y="1714488"/>
            <a:ext cx="2239314" cy="2289578"/>
          </a:xfrm>
          <a:prstGeom prst="ellipse">
            <a:avLst/>
          </a:prstGeom>
          <a:solidFill>
            <a:srgbClr val="E4402F"/>
          </a:solidFill>
          <a:ln w="9525" cmpd="sng">
            <a:solidFill>
              <a:srgbClr val="CBAB89"/>
            </a:solidFill>
            <a:round/>
            <a:headEnd/>
            <a:tailEnd/>
          </a:ln>
        </p:spPr>
        <p:txBody>
          <a:bodyPr/>
          <a:lstStyle/>
          <a:p>
            <a:endParaRPr lang="zh-CN" altLang="en-US"/>
          </a:p>
        </p:txBody>
      </p:sp>
      <p:sp>
        <p:nvSpPr>
          <p:cNvPr id="33" name="Oval 14"/>
          <p:cNvSpPr>
            <a:spLocks noChangeArrowheads="1"/>
          </p:cNvSpPr>
          <p:nvPr/>
        </p:nvSpPr>
        <p:spPr bwMode="auto">
          <a:xfrm>
            <a:off x="3500430" y="1928802"/>
            <a:ext cx="1857388" cy="1880082"/>
          </a:xfrm>
          <a:prstGeom prst="ellipse">
            <a:avLst/>
          </a:prstGeom>
          <a:blipFill>
            <a:blip r:embed="rId4"/>
            <a:stretch>
              <a:fillRect/>
            </a:stretch>
          </a:blipFill>
          <a:ln>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32"/>
                                        </p:tgtEl>
                                        <p:attrNameLst>
                                          <p:attrName>style.visibility</p:attrName>
                                        </p:attrNameLst>
                                      </p:cBhvr>
                                      <p:to>
                                        <p:strVal val="visible"/>
                                      </p:to>
                                    </p:set>
                                    <p:anim calcmode="lin" valueType="num">
                                      <p:cBhvr>
                                        <p:cTn id="7" dur="300" fill="hold"/>
                                        <p:tgtEl>
                                          <p:spTgt spid="32"/>
                                        </p:tgtEl>
                                        <p:attrNameLst>
                                          <p:attrName>ppt_w</p:attrName>
                                        </p:attrNameLst>
                                      </p:cBhvr>
                                      <p:tavLst>
                                        <p:tav tm="0">
                                          <p:val>
                                            <p:fltVal val="0"/>
                                          </p:val>
                                        </p:tav>
                                        <p:tav tm="100000">
                                          <p:val>
                                            <p:strVal val="#ppt_w"/>
                                          </p:val>
                                        </p:tav>
                                      </p:tavLst>
                                    </p:anim>
                                    <p:anim calcmode="lin" valueType="num">
                                      <p:cBhvr>
                                        <p:cTn id="8" dur="300" fill="hold"/>
                                        <p:tgtEl>
                                          <p:spTgt spid="32"/>
                                        </p:tgtEl>
                                        <p:attrNameLst>
                                          <p:attrName>ppt_h</p:attrName>
                                        </p:attrNameLst>
                                      </p:cBhvr>
                                      <p:tavLst>
                                        <p:tav tm="0">
                                          <p:val>
                                            <p:fltVal val="0"/>
                                          </p:val>
                                        </p:tav>
                                        <p:tav tm="100000">
                                          <p:val>
                                            <p:strVal val="#ppt_h"/>
                                          </p:val>
                                        </p:tav>
                                      </p:tavLst>
                                    </p:anim>
                                    <p:animEffect transition="in" filter="fade">
                                      <p:cBhvr>
                                        <p:cTn id="9" dur="300"/>
                                        <p:tgtEl>
                                          <p:spTgt spid="32"/>
                                        </p:tgtEl>
                                      </p:cBhvr>
                                    </p:animEffect>
                                  </p:childTnLst>
                                </p:cTn>
                              </p:par>
                              <p:par>
                                <p:cTn id="10" presetID="6" presetClass="emph" presetSubtype="0" autoRev="1" fill="hold" grpId="1" nodeType="withEffect">
                                  <p:stCondLst>
                                    <p:cond delay="700"/>
                                  </p:stCondLst>
                                  <p:childTnLst>
                                    <p:animScale>
                                      <p:cBhvr>
                                        <p:cTn id="11" dur="150" fill="hold"/>
                                        <p:tgtEl>
                                          <p:spTgt spid="32"/>
                                        </p:tgtEl>
                                      </p:cBhvr>
                                      <p:by x="110000" y="110000"/>
                                    </p:animScale>
                                  </p:childTnLst>
                                </p:cTn>
                              </p:par>
                              <p:par>
                                <p:cTn id="12" presetID="53" presetClass="entr" presetSubtype="16" fill="hold" grpId="0" nodeType="withEffect">
                                  <p:stCondLst>
                                    <p:cond delay="500"/>
                                  </p:stCondLst>
                                  <p:childTnLst>
                                    <p:set>
                                      <p:cBhvr>
                                        <p:cTn id="13" dur="1" fill="hold">
                                          <p:stCondLst>
                                            <p:cond delay="0"/>
                                          </p:stCondLst>
                                        </p:cTn>
                                        <p:tgtEl>
                                          <p:spTgt spid="33"/>
                                        </p:tgtEl>
                                        <p:attrNameLst>
                                          <p:attrName>style.visibility</p:attrName>
                                        </p:attrNameLst>
                                      </p:cBhvr>
                                      <p:to>
                                        <p:strVal val="visible"/>
                                      </p:to>
                                    </p:set>
                                    <p:anim calcmode="lin" valueType="num">
                                      <p:cBhvr>
                                        <p:cTn id="14" dur="300" fill="hold"/>
                                        <p:tgtEl>
                                          <p:spTgt spid="33"/>
                                        </p:tgtEl>
                                        <p:attrNameLst>
                                          <p:attrName>ppt_w</p:attrName>
                                        </p:attrNameLst>
                                      </p:cBhvr>
                                      <p:tavLst>
                                        <p:tav tm="0">
                                          <p:val>
                                            <p:fltVal val="0"/>
                                          </p:val>
                                        </p:tav>
                                        <p:tav tm="100000">
                                          <p:val>
                                            <p:strVal val="#ppt_w"/>
                                          </p:val>
                                        </p:tav>
                                      </p:tavLst>
                                    </p:anim>
                                    <p:anim calcmode="lin" valueType="num">
                                      <p:cBhvr>
                                        <p:cTn id="15" dur="300" fill="hold"/>
                                        <p:tgtEl>
                                          <p:spTgt spid="33"/>
                                        </p:tgtEl>
                                        <p:attrNameLst>
                                          <p:attrName>ppt_h</p:attrName>
                                        </p:attrNameLst>
                                      </p:cBhvr>
                                      <p:tavLst>
                                        <p:tav tm="0">
                                          <p:val>
                                            <p:fltVal val="0"/>
                                          </p:val>
                                        </p:tav>
                                        <p:tav tm="100000">
                                          <p:val>
                                            <p:strVal val="#ppt_h"/>
                                          </p:val>
                                        </p:tav>
                                      </p:tavLst>
                                    </p:anim>
                                    <p:animEffect transition="in" filter="fade">
                                      <p:cBhvr>
                                        <p:cTn id="16" dur="300"/>
                                        <p:tgtEl>
                                          <p:spTgt spid="33"/>
                                        </p:tgtEl>
                                      </p:cBhvr>
                                    </p:animEffect>
                                  </p:childTnLst>
                                </p:cTn>
                              </p:par>
                              <p:par>
                                <p:cTn id="17" presetID="6" presetClass="emph" presetSubtype="0" autoRev="1" fill="hold" grpId="1" nodeType="withEffect">
                                  <p:stCondLst>
                                    <p:cond delay="800"/>
                                  </p:stCondLst>
                                  <p:childTnLst>
                                    <p:animScale>
                                      <p:cBhvr>
                                        <p:cTn id="18" dur="150" fill="hold"/>
                                        <p:tgtEl>
                                          <p:spTgt spid="33"/>
                                        </p:tgtEl>
                                      </p:cBhvr>
                                      <p:by x="110000" y="110000"/>
                                    </p:animScale>
                                  </p:childTnLst>
                                </p:cTn>
                              </p:par>
                              <p:par>
                                <p:cTn id="19" presetID="22" presetClass="entr" presetSubtype="2" fill="hold" grpId="0" nodeType="withEffect">
                                  <p:stCondLst>
                                    <p:cond delay="90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500"/>
                                        <p:tgtEl>
                                          <p:spTgt spid="25"/>
                                        </p:tgtEl>
                                      </p:cBhvr>
                                    </p:animEffect>
                                  </p:childTnLst>
                                </p:cTn>
                              </p:par>
                              <p:par>
                                <p:cTn id="22" presetID="2" presetClass="entr" presetSubtype="8" fill="hold" grpId="0" nodeType="withEffect">
                                  <p:stCondLst>
                                    <p:cond delay="100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750" fill="hold"/>
                                        <p:tgtEl>
                                          <p:spTgt spid="23"/>
                                        </p:tgtEl>
                                        <p:attrNameLst>
                                          <p:attrName>ppt_x</p:attrName>
                                        </p:attrNameLst>
                                      </p:cBhvr>
                                      <p:tavLst>
                                        <p:tav tm="0">
                                          <p:val>
                                            <p:strVal val="0-#ppt_w/2"/>
                                          </p:val>
                                        </p:tav>
                                        <p:tav tm="100000">
                                          <p:val>
                                            <p:strVal val="#ppt_x"/>
                                          </p:val>
                                        </p:tav>
                                      </p:tavLst>
                                    </p:anim>
                                    <p:anim calcmode="lin" valueType="num">
                                      <p:cBhvr additive="base">
                                        <p:cTn id="25" dur="750" fill="hold"/>
                                        <p:tgtEl>
                                          <p:spTgt spid="23"/>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300" fill="hold"/>
                                        <p:tgtEl>
                                          <p:spTgt spid="30"/>
                                        </p:tgtEl>
                                        <p:attrNameLst>
                                          <p:attrName>ppt_w</p:attrName>
                                        </p:attrNameLst>
                                      </p:cBhvr>
                                      <p:tavLst>
                                        <p:tav tm="0">
                                          <p:val>
                                            <p:fltVal val="0"/>
                                          </p:val>
                                        </p:tav>
                                        <p:tav tm="100000">
                                          <p:val>
                                            <p:strVal val="#ppt_w"/>
                                          </p:val>
                                        </p:tav>
                                      </p:tavLst>
                                    </p:anim>
                                    <p:anim calcmode="lin" valueType="num">
                                      <p:cBhvr>
                                        <p:cTn id="29" dur="300" fill="hold"/>
                                        <p:tgtEl>
                                          <p:spTgt spid="30"/>
                                        </p:tgtEl>
                                        <p:attrNameLst>
                                          <p:attrName>ppt_h</p:attrName>
                                        </p:attrNameLst>
                                      </p:cBhvr>
                                      <p:tavLst>
                                        <p:tav tm="0">
                                          <p:val>
                                            <p:fltVal val="0"/>
                                          </p:val>
                                        </p:tav>
                                        <p:tav tm="100000">
                                          <p:val>
                                            <p:strVal val="#ppt_h"/>
                                          </p:val>
                                        </p:tav>
                                      </p:tavLst>
                                    </p:anim>
                                    <p:animEffect transition="in" filter="fade">
                                      <p:cBhvr>
                                        <p:cTn id="30" dur="300"/>
                                        <p:tgtEl>
                                          <p:spTgt spid="30"/>
                                        </p:tgtEl>
                                      </p:cBhvr>
                                    </p:animEffect>
                                  </p:childTnLst>
                                </p:cTn>
                              </p:par>
                              <p:par>
                                <p:cTn id="31" presetID="6" presetClass="emph" presetSubtype="0" autoRev="1" fill="hold" grpId="1" nodeType="withEffect">
                                  <p:stCondLst>
                                    <p:cond delay="1200"/>
                                  </p:stCondLst>
                                  <p:childTnLst>
                                    <p:animScale>
                                      <p:cBhvr>
                                        <p:cTn id="32" dur="150" fill="hold"/>
                                        <p:tgtEl>
                                          <p:spTgt spid="30"/>
                                        </p:tgtEl>
                                      </p:cBhvr>
                                      <p:by x="110000" y="110000"/>
                                    </p:animScale>
                                  </p:childTnLst>
                                </p:cTn>
                              </p:par>
                              <p:par>
                                <p:cTn id="33" presetID="53" presetClass="entr" presetSubtype="16" fill="hold" grpId="0" nodeType="withEffect">
                                  <p:stCondLst>
                                    <p:cond delay="10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300" fill="hold"/>
                                        <p:tgtEl>
                                          <p:spTgt spid="31"/>
                                        </p:tgtEl>
                                        <p:attrNameLst>
                                          <p:attrName>ppt_w</p:attrName>
                                        </p:attrNameLst>
                                      </p:cBhvr>
                                      <p:tavLst>
                                        <p:tav tm="0">
                                          <p:val>
                                            <p:fltVal val="0"/>
                                          </p:val>
                                        </p:tav>
                                        <p:tav tm="100000">
                                          <p:val>
                                            <p:strVal val="#ppt_w"/>
                                          </p:val>
                                        </p:tav>
                                      </p:tavLst>
                                    </p:anim>
                                    <p:anim calcmode="lin" valueType="num">
                                      <p:cBhvr>
                                        <p:cTn id="36" dur="300" fill="hold"/>
                                        <p:tgtEl>
                                          <p:spTgt spid="31"/>
                                        </p:tgtEl>
                                        <p:attrNameLst>
                                          <p:attrName>ppt_h</p:attrName>
                                        </p:attrNameLst>
                                      </p:cBhvr>
                                      <p:tavLst>
                                        <p:tav tm="0">
                                          <p:val>
                                            <p:fltVal val="0"/>
                                          </p:val>
                                        </p:tav>
                                        <p:tav tm="100000">
                                          <p:val>
                                            <p:strVal val="#ppt_h"/>
                                          </p:val>
                                        </p:tav>
                                      </p:tavLst>
                                    </p:anim>
                                    <p:animEffect transition="in" filter="fade">
                                      <p:cBhvr>
                                        <p:cTn id="37" dur="300"/>
                                        <p:tgtEl>
                                          <p:spTgt spid="31"/>
                                        </p:tgtEl>
                                      </p:cBhvr>
                                    </p:animEffect>
                                  </p:childTnLst>
                                </p:cTn>
                              </p:par>
                              <p:par>
                                <p:cTn id="38" presetID="6" presetClass="emph" presetSubtype="0" autoRev="1" fill="hold" grpId="1" nodeType="withEffect">
                                  <p:stCondLst>
                                    <p:cond delay="1300"/>
                                  </p:stCondLst>
                                  <p:childTnLst>
                                    <p:animScale>
                                      <p:cBhvr>
                                        <p:cTn id="39" dur="150" fill="hold"/>
                                        <p:tgtEl>
                                          <p:spTgt spid="31"/>
                                        </p:tgtEl>
                                      </p:cBhvr>
                                      <p:by x="110000" y="110000"/>
                                    </p:animScale>
                                  </p:childTnLst>
                                </p:cTn>
                              </p:par>
                              <p:par>
                                <p:cTn id="40" presetID="22" presetClass="entr" presetSubtype="2" fill="hold" grpId="0" nodeType="withEffect">
                                  <p:stCondLst>
                                    <p:cond delay="1400"/>
                                  </p:stCondLst>
                                  <p:childTnLst>
                                    <p:set>
                                      <p:cBhvr>
                                        <p:cTn id="41" dur="1" fill="hold">
                                          <p:stCondLst>
                                            <p:cond delay="0"/>
                                          </p:stCondLst>
                                        </p:cTn>
                                        <p:tgtEl>
                                          <p:spTgt spid="26"/>
                                        </p:tgtEl>
                                        <p:attrNameLst>
                                          <p:attrName>style.visibility</p:attrName>
                                        </p:attrNameLst>
                                      </p:cBhvr>
                                      <p:to>
                                        <p:strVal val="visible"/>
                                      </p:to>
                                    </p:set>
                                    <p:animEffect transition="in" filter="wipe(right)">
                                      <p:cBhvr>
                                        <p:cTn id="42" dur="500"/>
                                        <p:tgtEl>
                                          <p:spTgt spid="26"/>
                                        </p:tgtEl>
                                      </p:cBhvr>
                                    </p:animEffect>
                                  </p:childTnLst>
                                </p:cTn>
                              </p:par>
                              <p:par>
                                <p:cTn id="43" presetID="2" presetClass="entr" presetSubtype="8" fill="hold" grpId="0" nodeType="withEffect">
                                  <p:stCondLst>
                                    <p:cond delay="1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750" fill="hold"/>
                                        <p:tgtEl>
                                          <p:spTgt spid="22"/>
                                        </p:tgtEl>
                                        <p:attrNameLst>
                                          <p:attrName>ppt_x</p:attrName>
                                        </p:attrNameLst>
                                      </p:cBhvr>
                                      <p:tavLst>
                                        <p:tav tm="0">
                                          <p:val>
                                            <p:strVal val="0-#ppt_w/2"/>
                                          </p:val>
                                        </p:tav>
                                        <p:tav tm="100000">
                                          <p:val>
                                            <p:strVal val="#ppt_x"/>
                                          </p:val>
                                        </p:tav>
                                      </p:tavLst>
                                    </p:anim>
                                    <p:anim calcmode="lin" valueType="num">
                                      <p:cBhvr additive="base">
                                        <p:cTn id="46" dur="750" fill="hold"/>
                                        <p:tgtEl>
                                          <p:spTgt spid="22"/>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400"/>
                                  </p:stCondLst>
                                  <p:childTnLst>
                                    <p:set>
                                      <p:cBhvr>
                                        <p:cTn id="48" dur="1" fill="hold">
                                          <p:stCondLst>
                                            <p:cond delay="0"/>
                                          </p:stCondLst>
                                        </p:cTn>
                                        <p:tgtEl>
                                          <p:spTgt spid="28"/>
                                        </p:tgtEl>
                                        <p:attrNameLst>
                                          <p:attrName>style.visibility</p:attrName>
                                        </p:attrNameLst>
                                      </p:cBhvr>
                                      <p:to>
                                        <p:strVal val="visible"/>
                                      </p:to>
                                    </p:set>
                                    <p:anim calcmode="lin" valueType="num">
                                      <p:cBhvr>
                                        <p:cTn id="49" dur="300" fill="hold"/>
                                        <p:tgtEl>
                                          <p:spTgt spid="28"/>
                                        </p:tgtEl>
                                        <p:attrNameLst>
                                          <p:attrName>ppt_w</p:attrName>
                                        </p:attrNameLst>
                                      </p:cBhvr>
                                      <p:tavLst>
                                        <p:tav tm="0">
                                          <p:val>
                                            <p:fltVal val="0"/>
                                          </p:val>
                                        </p:tav>
                                        <p:tav tm="100000">
                                          <p:val>
                                            <p:strVal val="#ppt_w"/>
                                          </p:val>
                                        </p:tav>
                                      </p:tavLst>
                                    </p:anim>
                                    <p:anim calcmode="lin" valueType="num">
                                      <p:cBhvr>
                                        <p:cTn id="50" dur="300" fill="hold"/>
                                        <p:tgtEl>
                                          <p:spTgt spid="28"/>
                                        </p:tgtEl>
                                        <p:attrNameLst>
                                          <p:attrName>ppt_h</p:attrName>
                                        </p:attrNameLst>
                                      </p:cBhvr>
                                      <p:tavLst>
                                        <p:tav tm="0">
                                          <p:val>
                                            <p:fltVal val="0"/>
                                          </p:val>
                                        </p:tav>
                                        <p:tav tm="100000">
                                          <p:val>
                                            <p:strVal val="#ppt_h"/>
                                          </p:val>
                                        </p:tav>
                                      </p:tavLst>
                                    </p:anim>
                                    <p:animEffect transition="in" filter="fade">
                                      <p:cBhvr>
                                        <p:cTn id="51" dur="300"/>
                                        <p:tgtEl>
                                          <p:spTgt spid="28"/>
                                        </p:tgtEl>
                                      </p:cBhvr>
                                    </p:animEffect>
                                  </p:childTnLst>
                                </p:cTn>
                              </p:par>
                              <p:par>
                                <p:cTn id="52" presetID="6" presetClass="emph" presetSubtype="0" autoRev="1" fill="hold" grpId="1" nodeType="withEffect">
                                  <p:stCondLst>
                                    <p:cond delay="1700"/>
                                  </p:stCondLst>
                                  <p:childTnLst>
                                    <p:animScale>
                                      <p:cBhvr>
                                        <p:cTn id="53" dur="150" fill="hold"/>
                                        <p:tgtEl>
                                          <p:spTgt spid="28"/>
                                        </p:tgtEl>
                                      </p:cBhvr>
                                      <p:by x="110000" y="110000"/>
                                    </p:animScale>
                                  </p:childTnLst>
                                </p:cTn>
                              </p:par>
                              <p:par>
                                <p:cTn id="54" presetID="53" presetClass="entr" presetSubtype="16" fill="hold" grpId="0" nodeType="withEffect">
                                  <p:stCondLst>
                                    <p:cond delay="1500"/>
                                  </p:stCondLst>
                                  <p:childTnLst>
                                    <p:set>
                                      <p:cBhvr>
                                        <p:cTn id="55" dur="1" fill="hold">
                                          <p:stCondLst>
                                            <p:cond delay="0"/>
                                          </p:stCondLst>
                                        </p:cTn>
                                        <p:tgtEl>
                                          <p:spTgt spid="29"/>
                                        </p:tgtEl>
                                        <p:attrNameLst>
                                          <p:attrName>style.visibility</p:attrName>
                                        </p:attrNameLst>
                                      </p:cBhvr>
                                      <p:to>
                                        <p:strVal val="visible"/>
                                      </p:to>
                                    </p:set>
                                    <p:anim calcmode="lin" valueType="num">
                                      <p:cBhvr>
                                        <p:cTn id="56" dur="300" fill="hold"/>
                                        <p:tgtEl>
                                          <p:spTgt spid="29"/>
                                        </p:tgtEl>
                                        <p:attrNameLst>
                                          <p:attrName>ppt_w</p:attrName>
                                        </p:attrNameLst>
                                      </p:cBhvr>
                                      <p:tavLst>
                                        <p:tav tm="0">
                                          <p:val>
                                            <p:fltVal val="0"/>
                                          </p:val>
                                        </p:tav>
                                        <p:tav tm="100000">
                                          <p:val>
                                            <p:strVal val="#ppt_w"/>
                                          </p:val>
                                        </p:tav>
                                      </p:tavLst>
                                    </p:anim>
                                    <p:anim calcmode="lin" valueType="num">
                                      <p:cBhvr>
                                        <p:cTn id="57" dur="300" fill="hold"/>
                                        <p:tgtEl>
                                          <p:spTgt spid="29"/>
                                        </p:tgtEl>
                                        <p:attrNameLst>
                                          <p:attrName>ppt_h</p:attrName>
                                        </p:attrNameLst>
                                      </p:cBhvr>
                                      <p:tavLst>
                                        <p:tav tm="0">
                                          <p:val>
                                            <p:fltVal val="0"/>
                                          </p:val>
                                        </p:tav>
                                        <p:tav tm="100000">
                                          <p:val>
                                            <p:strVal val="#ppt_h"/>
                                          </p:val>
                                        </p:tav>
                                      </p:tavLst>
                                    </p:anim>
                                    <p:animEffect transition="in" filter="fade">
                                      <p:cBhvr>
                                        <p:cTn id="58" dur="300"/>
                                        <p:tgtEl>
                                          <p:spTgt spid="29"/>
                                        </p:tgtEl>
                                      </p:cBhvr>
                                    </p:animEffect>
                                  </p:childTnLst>
                                </p:cTn>
                              </p:par>
                              <p:par>
                                <p:cTn id="59" presetID="6" presetClass="emph" presetSubtype="0" autoRev="1" fill="hold" grpId="1" nodeType="withEffect">
                                  <p:stCondLst>
                                    <p:cond delay="1800"/>
                                  </p:stCondLst>
                                  <p:childTnLst>
                                    <p:animScale>
                                      <p:cBhvr>
                                        <p:cTn id="60" dur="150" fill="hold"/>
                                        <p:tgtEl>
                                          <p:spTgt spid="29"/>
                                        </p:tgtEl>
                                      </p:cBhvr>
                                      <p:by x="110000" y="110000"/>
                                    </p:animScale>
                                  </p:childTnLst>
                                </p:cTn>
                              </p:par>
                              <p:par>
                                <p:cTn id="61" presetID="22" presetClass="entr" presetSubtype="8" fill="hold" grpId="0" nodeType="withEffect">
                                  <p:stCondLst>
                                    <p:cond delay="190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par>
                                <p:cTn id="64" presetID="2" presetClass="entr" presetSubtype="2" fill="hold" grpId="0" nodeType="withEffect">
                                  <p:stCondLst>
                                    <p:cond delay="200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750" fill="hold"/>
                                        <p:tgtEl>
                                          <p:spTgt spid="24"/>
                                        </p:tgtEl>
                                        <p:attrNameLst>
                                          <p:attrName>ppt_x</p:attrName>
                                        </p:attrNameLst>
                                      </p:cBhvr>
                                      <p:tavLst>
                                        <p:tav tm="0">
                                          <p:val>
                                            <p:strVal val="1+#ppt_w/2"/>
                                          </p:val>
                                        </p:tav>
                                        <p:tav tm="100000">
                                          <p:val>
                                            <p:strVal val="#ppt_x"/>
                                          </p:val>
                                        </p:tav>
                                      </p:tavLst>
                                    </p:anim>
                                    <p:anim calcmode="lin" valueType="num">
                                      <p:cBhvr additive="base">
                                        <p:cTn id="67" dur="750" fill="hold"/>
                                        <p:tgtEl>
                                          <p:spTgt spid="24"/>
                                        </p:tgtEl>
                                        <p:attrNameLst>
                                          <p:attrName>ppt_y</p:attrName>
                                        </p:attrNameLst>
                                      </p:cBhvr>
                                      <p:tavLst>
                                        <p:tav tm="0">
                                          <p:val>
                                            <p:strVal val="#ppt_y"/>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750" fill="hold"/>
                                        <p:tgtEl>
                                          <p:spTgt spid="39"/>
                                        </p:tgtEl>
                                        <p:attrNameLst>
                                          <p:attrName>ppt_x</p:attrName>
                                        </p:attrNameLst>
                                      </p:cBhvr>
                                      <p:tavLst>
                                        <p:tav tm="0">
                                          <p:val>
                                            <p:strVal val="#ppt_x"/>
                                          </p:val>
                                        </p:tav>
                                        <p:tav tm="100000">
                                          <p:val>
                                            <p:strVal val="#ppt_x"/>
                                          </p:val>
                                        </p:tav>
                                      </p:tavLst>
                                    </p:anim>
                                    <p:anim calcmode="lin" valueType="num">
                                      <p:cBhvr additive="base">
                                        <p:cTn id="71" dur="750" fill="hold"/>
                                        <p:tgtEl>
                                          <p:spTgt spid="39"/>
                                        </p:tgtEl>
                                        <p:attrNameLst>
                                          <p:attrName>ppt_y</p:attrName>
                                        </p:attrNameLst>
                                      </p:cBhvr>
                                      <p:tavLst>
                                        <p:tav tm="0">
                                          <p:val>
                                            <p:strVal val="1+#ppt_h/2"/>
                                          </p:val>
                                        </p:tav>
                                        <p:tav tm="100000">
                                          <p:val>
                                            <p:strVal val="#ppt_y"/>
                                          </p:val>
                                        </p:tav>
                                      </p:tavLst>
                                    </p:anim>
                                  </p:childTnLst>
                                </p:cTn>
                              </p:par>
                              <p:par>
                                <p:cTn id="72" presetID="22" presetClass="entr" presetSubtype="2" fill="hold" grpId="0" nodeType="withEffect">
                                  <p:stCondLst>
                                    <p:cond delay="900"/>
                                  </p:stCondLst>
                                  <p:childTnLst>
                                    <p:set>
                                      <p:cBhvr>
                                        <p:cTn id="73" dur="1" fill="hold">
                                          <p:stCondLst>
                                            <p:cond delay="0"/>
                                          </p:stCondLst>
                                        </p:cTn>
                                        <p:tgtEl>
                                          <p:spTgt spid="40"/>
                                        </p:tgtEl>
                                        <p:attrNameLst>
                                          <p:attrName>style.visibility</p:attrName>
                                        </p:attrNameLst>
                                      </p:cBhvr>
                                      <p:to>
                                        <p:strVal val="visible"/>
                                      </p:to>
                                    </p:set>
                                    <p:animEffect transition="in" filter="wipe(right)">
                                      <p:cBhvr>
                                        <p:cTn id="7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22" grpId="0"/>
      <p:bldP spid="23" grpId="0"/>
      <p:bldP spid="24" grpId="0"/>
      <p:bldP spid="25" grpId="0" animBg="1"/>
      <p:bldP spid="26" grpId="0" animBg="1"/>
      <p:bldP spid="27"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201511232155367172.gif"/>
          <p:cNvPicPr>
            <a:picLocks noGrp="1" noChangeAspect="1"/>
          </p:cNvPicPr>
          <p:nvPr>
            <p:ph idx="1"/>
          </p:nvPr>
        </p:nvPicPr>
        <p:blipFill>
          <a:blip r:embed="rId2"/>
          <a:stretch>
            <a:fillRect/>
          </a:stretch>
        </p:blipFill>
        <p:spPr>
          <a:xfrm>
            <a:off x="214282" y="1643050"/>
            <a:ext cx="8816528" cy="46434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矩形 4"/>
          <p:cNvSpPr/>
          <p:nvPr/>
        </p:nvSpPr>
        <p:spPr>
          <a:xfrm>
            <a:off x="428596" y="142852"/>
            <a:ext cx="8358246" cy="1323439"/>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麦当劳经营理念：</a:t>
            </a:r>
            <a:endParaRPr lang="en-US" altLang="zh-CN"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a:p>
            <a:pPr algn="ctr"/>
            <a:r>
              <a:rPr lang="en-US" altLang="zh-CN"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QSCV</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01603251446349864.gif"/>
          <p:cNvPicPr>
            <a:picLocks noChangeAspect="1"/>
          </p:cNvPicPr>
          <p:nvPr/>
        </p:nvPicPr>
        <p:blipFill>
          <a:blip r:embed="rId2"/>
          <a:stretch>
            <a:fillRect/>
          </a:stretch>
        </p:blipFill>
        <p:spPr>
          <a:xfrm>
            <a:off x="285720" y="1428736"/>
            <a:ext cx="8572560" cy="5153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矩形 5"/>
          <p:cNvSpPr/>
          <p:nvPr/>
        </p:nvSpPr>
        <p:spPr>
          <a:xfrm>
            <a:off x="428596" y="0"/>
            <a:ext cx="8358246" cy="1323439"/>
          </a:xfrm>
          <a:prstGeom prst="rect">
            <a:avLst/>
          </a:prstGeom>
          <a:noFill/>
        </p:spPr>
        <p:txBody>
          <a:bodyPr wrap="square" lIns="91440" tIns="45720" rIns="91440" bIns="45720">
            <a:spAutoFit/>
          </a:bodyPr>
          <a:lstStyle/>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麦当劳经营理念：</a:t>
            </a:r>
            <a:endParaRPr lang="en-US" altLang="zh-CN"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a:p>
            <a:pPr algn="ctr"/>
            <a:r>
              <a:rPr lang="zh-CN" altLang="en-US" sz="4000" b="1" spc="50" dirty="0" smtClean="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rPr>
              <a:t>三角凳</a:t>
            </a:r>
            <a:endParaRPr lang="zh-CN" altLang="en-US" sz="4000" b="1" spc="50" dirty="0">
              <a:ln w="12700" cmpd="sng">
                <a:solidFill>
                  <a:schemeClr val="accent6">
                    <a:lumMod val="75000"/>
                  </a:schemeClr>
                </a:solidFill>
                <a:prstDash val="solid"/>
              </a:ln>
              <a:solidFill>
                <a:schemeClr val="accent6">
                  <a:lumMod val="75000"/>
                </a:schemeClr>
              </a:solidFill>
              <a:effectLst>
                <a:glow rad="53100">
                  <a:schemeClr val="accent6">
                    <a:satMod val="180000"/>
                    <a:alpha val="30000"/>
                  </a:schemeClr>
                </a:glow>
              </a:effectLst>
              <a:latin typeface="方正姚体" pitchFamily="2" charset="-122"/>
              <a:ea typeface="方正姚体"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961</TotalTime>
  <Words>2368</Words>
  <Application>Microsoft Office PowerPoint</Application>
  <PresentationFormat>全屏显示(4:3)</PresentationFormat>
  <Paragraphs>270</Paragraphs>
  <Slides>45</Slides>
  <Notes>2</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Thinkpad</dc:creator>
  <cp:lastModifiedBy>Thinkpad</cp:lastModifiedBy>
  <cp:revision>27</cp:revision>
  <dcterms:created xsi:type="dcterms:W3CDTF">2017-05-12T02:51:21Z</dcterms:created>
  <dcterms:modified xsi:type="dcterms:W3CDTF">2017-05-24T03:44:54Z</dcterms:modified>
</cp:coreProperties>
</file>